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436" r:id="rId2"/>
    <p:sldId id="443" r:id="rId3"/>
    <p:sldId id="448" r:id="rId4"/>
    <p:sldId id="378" r:id="rId5"/>
    <p:sldId id="423" r:id="rId6"/>
    <p:sldId id="380" r:id="rId7"/>
    <p:sldId id="426" r:id="rId8"/>
    <p:sldId id="408" r:id="rId9"/>
    <p:sldId id="454" r:id="rId10"/>
    <p:sldId id="462" r:id="rId11"/>
    <p:sldId id="455" r:id="rId12"/>
    <p:sldId id="459" r:id="rId13"/>
    <p:sldId id="460" r:id="rId14"/>
    <p:sldId id="453" r:id="rId15"/>
    <p:sldId id="456" r:id="rId16"/>
    <p:sldId id="416" r:id="rId17"/>
    <p:sldId id="449" r:id="rId18"/>
    <p:sldId id="458" r:id="rId19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21B0F"/>
    <a:srgbClr val="D43955"/>
    <a:srgbClr val="1B1612"/>
    <a:srgbClr val="EDE40D"/>
    <a:srgbClr val="D2D3D8"/>
    <a:srgbClr val="CE6D79"/>
    <a:srgbClr val="350802"/>
    <a:srgbClr val="F2B7D7"/>
    <a:srgbClr val="A9868B"/>
    <a:srgbClr val="3C4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99" autoAdjust="0"/>
    <p:restoredTop sz="90954"/>
  </p:normalViewPr>
  <p:slideViewPr>
    <p:cSldViewPr>
      <p:cViewPr>
        <p:scale>
          <a:sx n="107" d="100"/>
          <a:sy n="107" d="100"/>
        </p:scale>
        <p:origin x="1032" y="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F0CA072-CFF4-4D3E-9574-81670195CEE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0CA072-CFF4-4D3E-9574-81670195CEE6}" type="slidenum">
              <a:rPr lang="nl-NL" smtClean="0"/>
              <a:pPr>
                <a:defRPr/>
              </a:pPr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0394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0CA072-CFF4-4D3E-9574-81670195CEE6}" type="slidenum">
              <a:rPr lang="nl-NL" smtClean="0"/>
              <a:pPr>
                <a:defRPr/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264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0CA072-CFF4-4D3E-9574-81670195CEE6}" type="slidenum">
              <a:rPr lang="nl-NL" smtClean="0"/>
              <a:pPr>
                <a:defRPr/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743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0CA072-CFF4-4D3E-9574-81670195CEE6}" type="slidenum">
              <a:rPr lang="nl-NL" smtClean="0"/>
              <a:pPr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12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7 september 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Autumn of Life: Ethical Challenges of Ageing         23-26 March Strasbourg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01813-42D0-4254-A428-9AA242462B3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7 september 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Autumn of Life: Ethical Challenges of Ageing         23-26 March Strasbourg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96E29-59CC-4A0E-814A-FB89C1BD3F0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7 september 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Autumn of Life: Ethical Challenges of Ageing         23-26 March Strasbourg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C40FC-C02B-4DC7-B9A4-0E78A102A9E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7 september 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Autumn of Life: Ethical Challenges of Ageing         23-26 March Strasbourg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02C7A-1F39-4096-B262-FF42ADC72B8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7 september 2006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Autumn of Life: Ethical Challenges of Ageing         23-26 March Strasbourg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C1FF8-CAEF-4BBE-99AA-A387B8BCD79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7 september 2006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Autumn of Life: Ethical Challenges of Ageing         23-26 March Strasbourg</a:t>
            </a: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1D404-32AA-4012-B69F-F62E04C797E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7 september 2006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Autumn of Life: Ethical Challenges of Ageing         23-26 March Strasbourg</a:t>
            </a: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D92F7-D986-4E08-A1AD-276B48981F4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7 september 2006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Autumn of Life: Ethical Challenges of Ageing         23-26 March Strasbourg</a:t>
            </a: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A7B6E-5288-47C4-B50D-BB8F693D835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7 september 2006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Autumn of Life: Ethical Challenges of Ageing         23-26 March Strasbourg</a:t>
            </a: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0B0E8-A08B-48C6-A5EC-E1ED5F8B80B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7 september 2006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Autumn of Life: Ethical Challenges of Ageing         23-26 March Strasbourg</a:t>
            </a: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C9283-1E7B-411D-87D4-B2444095375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7 september 2006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Autumn of Life: Ethical Challenges of Ageing         23-26 March Strasbourg</a:t>
            </a: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F2ACA-8573-41F1-8B67-5E294BA5115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van de modeltitel te bewerken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nl-NL"/>
              <a:t>7 september 2006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The Autumn of Life: Ethical Challenges of Ageing         23-26 March Strasbourg</a:t>
            </a: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CCC09B1-93B1-496A-8FB4-5742EAF6854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7E62DAF-9929-A84F-9F59-74F34BFFE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 Box 91"/>
          <p:cNvSpPr txBox="1">
            <a:spLocks noChangeArrowheads="1"/>
          </p:cNvSpPr>
          <p:nvPr/>
        </p:nvSpPr>
        <p:spPr bwMode="auto">
          <a:xfrm>
            <a:off x="20893" y="908720"/>
            <a:ext cx="90865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4800" dirty="0">
                <a:solidFill>
                  <a:srgbClr val="B0E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Stout" pitchFamily="18" charset="0"/>
              </a:rPr>
              <a:t>DE STOEL VAN DE DOKTER</a:t>
            </a:r>
          </a:p>
        </p:txBody>
      </p:sp>
      <p:sp>
        <p:nvSpPr>
          <p:cNvPr id="13" name="Text Box 91"/>
          <p:cNvSpPr txBox="1">
            <a:spLocks noChangeArrowheads="1"/>
          </p:cNvSpPr>
          <p:nvPr/>
        </p:nvSpPr>
        <p:spPr bwMode="auto">
          <a:xfrm>
            <a:off x="0" y="2027749"/>
            <a:ext cx="91074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sx="1000" sy="1000" algn="ctr" rotWithShape="0">
              <a:srgbClr val="00B0F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dirty="0">
                <a:solidFill>
                  <a:srgbClr val="B0EE00"/>
                </a:solidFill>
                <a:effectLst>
                  <a:outerShdw dist="38100" dir="2400000" algn="tl">
                    <a:srgbClr val="55400F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Doen we altijd goed door </a:t>
            </a:r>
            <a:r>
              <a:rPr lang="nl-NL" dirty="0">
                <a:solidFill>
                  <a:srgbClr val="B0EE00"/>
                </a:solidFill>
                <a:effectLst>
                  <a:outerShdw dist="38100" dir="2700000" algn="tl">
                    <a:srgbClr val="957442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dood</a:t>
            </a:r>
            <a:r>
              <a:rPr lang="nl-NL" dirty="0">
                <a:solidFill>
                  <a:srgbClr val="B0EE00"/>
                </a:solidFill>
                <a:effectLst>
                  <a:outerShdw dist="38100" dir="2400000" algn="tl">
                    <a:srgbClr val="55400F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te maken?</a:t>
            </a:r>
          </a:p>
        </p:txBody>
      </p:sp>
      <p:sp>
        <p:nvSpPr>
          <p:cNvPr id="15" name="Text Box 91"/>
          <p:cNvSpPr txBox="1">
            <a:spLocks noChangeArrowheads="1"/>
          </p:cNvSpPr>
          <p:nvPr/>
        </p:nvSpPr>
        <p:spPr bwMode="auto">
          <a:xfrm>
            <a:off x="4965071" y="6091239"/>
            <a:ext cx="43350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DE DOKTER EN DE DOOD 2019</a:t>
            </a:r>
            <a:endParaRPr lang="nl-NL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 Box 91">
            <a:extLst>
              <a:ext uri="{FF2B5EF4-FFF2-40B4-BE49-F238E27FC236}">
                <a16:creationId xmlns:a16="http://schemas.microsoft.com/office/drawing/2014/main" id="{35813E6A-B990-BC4C-8F6C-DB5688594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6" y="3347226"/>
            <a:ext cx="9128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3600" dirty="0">
                <a:solidFill>
                  <a:srgbClr val="BB2B25"/>
                </a:solidFill>
                <a:effectLst>
                  <a:outerShdw blurRad="38100" dist="38100" algn="tl">
                    <a:schemeClr val="bg1">
                      <a:alpha val="43000"/>
                    </a:schemeClr>
                  </a:outerShdw>
                </a:effectLst>
                <a:latin typeface="Brush Script MT" pitchFamily="66" charset="0"/>
              </a:rPr>
              <a:t>Berna van Baarsen</a:t>
            </a:r>
          </a:p>
        </p:txBody>
      </p:sp>
      <p:sp>
        <p:nvSpPr>
          <p:cNvPr id="8" name="Text Box 91">
            <a:extLst>
              <a:ext uri="{FF2B5EF4-FFF2-40B4-BE49-F238E27FC236}">
                <a16:creationId xmlns:a16="http://schemas.microsoft.com/office/drawing/2014/main" id="{681D04E7-9966-8B46-975F-D7BAC044A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144" y="5759244"/>
            <a:ext cx="39604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Zwolle 21 November</a:t>
            </a:r>
            <a:endParaRPr lang="nl-NL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3402F9A-D03E-4245-BC75-A3DCF03B2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92044"/>
            <a:ext cx="3615375" cy="1862466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45C00FF-BC61-B445-9BED-9C277DECB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" y="9566"/>
            <a:ext cx="9144000" cy="6858000"/>
          </a:xfrm>
          <a:prstGeom prst="rect">
            <a:avLst/>
          </a:prstGeom>
        </p:spPr>
      </p:pic>
      <p:sp>
        <p:nvSpPr>
          <p:cNvPr id="5" name="Text Box 91">
            <a:extLst>
              <a:ext uri="{FF2B5EF4-FFF2-40B4-BE49-F238E27FC236}">
                <a16:creationId xmlns:a16="http://schemas.microsoft.com/office/drawing/2014/main" id="{351BA5A4-A8DE-E04E-80A6-A866B9B32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" y="61461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rgbClr val="BC927A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2800" b="1" dirty="0">
                <a:solidFill>
                  <a:srgbClr val="F2B7D7"/>
                </a:solidFill>
                <a:effectLst>
                  <a:outerShdw dist="38100" dir="2700000" algn="tl">
                    <a:srgbClr val="350802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AANNAMES LEIDEN TOT EEN VERWACHTE UITKOMST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761D0D0-0713-BC47-9545-8813495A7D6D}"/>
              </a:ext>
            </a:extLst>
          </p:cNvPr>
          <p:cNvSpPr/>
          <p:nvPr/>
        </p:nvSpPr>
        <p:spPr>
          <a:xfrm rot="16200000">
            <a:off x="6571166" y="4126286"/>
            <a:ext cx="4824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Bewerking van: dehuiszwaluw.nl</a:t>
            </a:r>
          </a:p>
        </p:txBody>
      </p:sp>
    </p:spTree>
    <p:extLst>
      <p:ext uri="{BB962C8B-B14F-4D97-AF65-F5344CB8AC3E}">
        <p14:creationId xmlns:p14="http://schemas.microsoft.com/office/powerpoint/2010/main" val="485533556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621D6AE-811E-9C41-A304-C49D2F859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91">
            <a:extLst>
              <a:ext uri="{FF2B5EF4-FFF2-40B4-BE49-F238E27FC236}">
                <a16:creationId xmlns:a16="http://schemas.microsoft.com/office/drawing/2014/main" id="{0AB51539-6951-A745-8F8C-CB41F0AA1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" y="61461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rgbClr val="BC927A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C00000">
                      <a:alpha val="43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WIE IS UW PATIËNT?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4FFCCBB-BA36-3A4A-B9BC-44D39F6AF4CF}"/>
              </a:ext>
            </a:extLst>
          </p:cNvPr>
          <p:cNvSpPr/>
          <p:nvPr/>
        </p:nvSpPr>
        <p:spPr>
          <a:xfrm rot="16200000">
            <a:off x="6571166" y="4126286"/>
            <a:ext cx="4824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Bewerking van: dehuiszwaluw.nl</a:t>
            </a:r>
          </a:p>
        </p:txBody>
      </p:sp>
    </p:spTree>
    <p:extLst>
      <p:ext uri="{BB962C8B-B14F-4D97-AF65-F5344CB8AC3E}">
        <p14:creationId xmlns:p14="http://schemas.microsoft.com/office/powerpoint/2010/main" val="1205932524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D2DD3AC-CD04-DA45-A319-DF3812536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658"/>
            <a:ext cx="9144000" cy="6951042"/>
          </a:xfrm>
          <a:prstGeom prst="rect">
            <a:avLst/>
          </a:prstGeom>
        </p:spPr>
      </p:pic>
      <p:sp>
        <p:nvSpPr>
          <p:cNvPr id="7" name="Text Box 91">
            <a:extLst>
              <a:ext uri="{FF2B5EF4-FFF2-40B4-BE49-F238E27FC236}">
                <a16:creationId xmlns:a16="http://schemas.microsoft.com/office/drawing/2014/main" id="{32560D84-C277-F349-9F55-4B0AD5B19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18148"/>
            <a:ext cx="91085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rgbClr val="BC927A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2800" b="1" dirty="0">
                <a:solidFill>
                  <a:srgbClr val="724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HOE ZWAAR WEEGT EEN WILSONBEKWAME LEVENSWENS?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A4E0E51-8153-D746-B23F-0FEAE6B0D227}"/>
              </a:ext>
            </a:extLst>
          </p:cNvPr>
          <p:cNvSpPr/>
          <p:nvPr/>
        </p:nvSpPr>
        <p:spPr>
          <a:xfrm rot="16200000">
            <a:off x="6542348" y="4126287"/>
            <a:ext cx="4824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Bewerking van: lumz.nl; wallpaperscraft.com</a:t>
            </a:r>
          </a:p>
        </p:txBody>
      </p:sp>
    </p:spTree>
    <p:extLst>
      <p:ext uri="{BB962C8B-B14F-4D97-AF65-F5344CB8AC3E}">
        <p14:creationId xmlns:p14="http://schemas.microsoft.com/office/powerpoint/2010/main" val="244989528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28F6ACD-2A6E-2042-B74A-BABB8380D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658"/>
            <a:ext cx="9144000" cy="6951042"/>
          </a:xfrm>
          <a:prstGeom prst="rect">
            <a:avLst/>
          </a:prstGeom>
        </p:spPr>
      </p:pic>
      <p:sp>
        <p:nvSpPr>
          <p:cNvPr id="7" name="Text Box 91">
            <a:extLst>
              <a:ext uri="{FF2B5EF4-FFF2-40B4-BE49-F238E27FC236}">
                <a16:creationId xmlns:a16="http://schemas.microsoft.com/office/drawing/2014/main" id="{32560D84-C277-F349-9F55-4B0AD5B19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496" y="621814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rgbClr val="BC927A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2800" b="1" dirty="0">
                <a:solidFill>
                  <a:srgbClr val="D76F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VRIJHEID IS VERANDERLIJKHEID!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A4E0E51-8153-D746-B23F-0FEAE6B0D227}"/>
              </a:ext>
            </a:extLst>
          </p:cNvPr>
          <p:cNvSpPr/>
          <p:nvPr/>
        </p:nvSpPr>
        <p:spPr>
          <a:xfrm rot="16200000">
            <a:off x="6542348" y="4054278"/>
            <a:ext cx="4824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Bewerking van: lumz.nl; wallpaperscraft.com</a:t>
            </a:r>
          </a:p>
        </p:txBody>
      </p:sp>
    </p:spTree>
    <p:extLst>
      <p:ext uri="{BB962C8B-B14F-4D97-AF65-F5344CB8AC3E}">
        <p14:creationId xmlns:p14="http://schemas.microsoft.com/office/powerpoint/2010/main" val="536064373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BD08826-87FA-E041-8108-9ABCFB168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91">
            <a:extLst>
              <a:ext uri="{FF2B5EF4-FFF2-40B4-BE49-F238E27FC236}">
                <a16:creationId xmlns:a16="http://schemas.microsoft.com/office/drawing/2014/main" id="{C881DA7D-7426-BB45-94A9-0E210F501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7" y="61461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rgbClr val="BC927A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2800" b="1" dirty="0">
                <a:solidFill>
                  <a:srgbClr val="E4E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DE TERM </a:t>
            </a:r>
            <a:r>
              <a:rPr lang="nl-NL" sz="2800" b="1" dirty="0">
                <a:solidFill>
                  <a:srgbClr val="E4E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WIL</a:t>
            </a:r>
            <a:r>
              <a:rPr lang="nl-NL" sz="2800" b="1" dirty="0">
                <a:solidFill>
                  <a:srgbClr val="E4E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SVERKLARING ZET OP HET VERKEERDE BEEN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7E39F6B-0AB3-414C-8DD8-50C5DBFE0A11}"/>
              </a:ext>
            </a:extLst>
          </p:cNvPr>
          <p:cNvSpPr/>
          <p:nvPr/>
        </p:nvSpPr>
        <p:spPr>
          <a:xfrm rot="16200000">
            <a:off x="8138498" y="5655299"/>
            <a:ext cx="16898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R de Mooij</a:t>
            </a:r>
          </a:p>
        </p:txBody>
      </p:sp>
    </p:spTree>
    <p:extLst>
      <p:ext uri="{BB962C8B-B14F-4D97-AF65-F5344CB8AC3E}">
        <p14:creationId xmlns:p14="http://schemas.microsoft.com/office/powerpoint/2010/main" val="3268252552"/>
      </p:ext>
    </p:extLst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53AA04F-0A7E-0649-91E7-68D7B61D5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91">
            <a:extLst>
              <a:ext uri="{FF2B5EF4-FFF2-40B4-BE49-F238E27FC236}">
                <a16:creationId xmlns:a16="http://schemas.microsoft.com/office/drawing/2014/main" id="{B35ECF7B-1044-9C40-94DD-D0D53A9BB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329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rgbClr val="BC927A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2800" b="1" dirty="0">
                <a:solidFill>
                  <a:srgbClr val="E0EE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OP WELKE STOEL ZIT DE DOKTER?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86DC36F-E50A-0847-8354-ED64ADDEF2D9}"/>
              </a:ext>
            </a:extLst>
          </p:cNvPr>
          <p:cNvSpPr/>
          <p:nvPr/>
        </p:nvSpPr>
        <p:spPr>
          <a:xfrm rot="16200000">
            <a:off x="6577844" y="3982270"/>
            <a:ext cx="4824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dynamiclanguagelearning</a:t>
            </a:r>
          </a:p>
        </p:txBody>
      </p:sp>
    </p:spTree>
    <p:extLst>
      <p:ext uri="{BB962C8B-B14F-4D97-AF65-F5344CB8AC3E}">
        <p14:creationId xmlns:p14="http://schemas.microsoft.com/office/powerpoint/2010/main" val="1520392399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toelZeePortugal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91">
            <a:extLst>
              <a:ext uri="{FF2B5EF4-FFF2-40B4-BE49-F238E27FC236}">
                <a16:creationId xmlns:a16="http://schemas.microsoft.com/office/drawing/2014/main" id="{E37EA8EC-6DA9-5141-98D8-2DB22C5AC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1536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rgbClr val="684214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2800" b="1" dirty="0">
                <a:solidFill>
                  <a:srgbClr val="D6D4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ZIJN WE DE WEG KWIJT?</a:t>
            </a:r>
          </a:p>
        </p:txBody>
      </p:sp>
    </p:spTree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A67EED1-9CDA-2C44-8D9E-6EA4075B5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E9970D1-7C8D-F840-B23E-976C2823535F}"/>
              </a:ext>
            </a:extLst>
          </p:cNvPr>
          <p:cNvSpPr/>
          <p:nvPr/>
        </p:nvSpPr>
        <p:spPr>
          <a:xfrm rot="16200000">
            <a:off x="6577844" y="4198295"/>
            <a:ext cx="4824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thehouseisamuseum.wordpress.com</a:t>
            </a:r>
          </a:p>
        </p:txBody>
      </p:sp>
    </p:spTree>
    <p:extLst>
      <p:ext uri="{BB962C8B-B14F-4D97-AF65-F5344CB8AC3E}">
        <p14:creationId xmlns:p14="http://schemas.microsoft.com/office/powerpoint/2010/main" val="1522543781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4E9970D1-7C8D-F840-B23E-976C2823535F}"/>
              </a:ext>
            </a:extLst>
          </p:cNvPr>
          <p:cNvSpPr/>
          <p:nvPr/>
        </p:nvSpPr>
        <p:spPr>
          <a:xfrm rot="16200000">
            <a:off x="6577844" y="3982270"/>
            <a:ext cx="4824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BRON: thehouseisamuseum.wordpress.com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67D7AC8-1691-FF45-B24F-F735ACD7E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7" name="Text Box 91">
            <a:extLst>
              <a:ext uri="{FF2B5EF4-FFF2-40B4-BE49-F238E27FC236}">
                <a16:creationId xmlns:a16="http://schemas.microsoft.com/office/drawing/2014/main" id="{3E2544B8-56F1-4149-B560-BF670A9B2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304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rgbClr val="BC927A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2800" b="1" dirty="0">
                <a:solidFill>
                  <a:srgbClr val="92D650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DANK U WEL VOOR UW AANDACHT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6CBE9BD-DEA0-5C44-9E86-088F89582E87}"/>
              </a:ext>
            </a:extLst>
          </p:cNvPr>
          <p:cNvSpPr/>
          <p:nvPr/>
        </p:nvSpPr>
        <p:spPr>
          <a:xfrm rot="16200000">
            <a:off x="6565431" y="4126287"/>
            <a:ext cx="4824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visitzwolle.com</a:t>
            </a:r>
          </a:p>
        </p:txBody>
      </p:sp>
    </p:spTree>
    <p:extLst>
      <p:ext uri="{BB962C8B-B14F-4D97-AF65-F5344CB8AC3E}">
        <p14:creationId xmlns:p14="http://schemas.microsoft.com/office/powerpoint/2010/main" val="3932661209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F56157B-070D-2943-8BBC-A7F48D106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25" y="0"/>
            <a:ext cx="9187425" cy="6885384"/>
          </a:xfrm>
          <a:prstGeom prst="rect">
            <a:avLst/>
          </a:prstGeom>
        </p:spPr>
      </p:pic>
      <p:sp>
        <p:nvSpPr>
          <p:cNvPr id="8" name="Text Box 91">
            <a:extLst>
              <a:ext uri="{FF2B5EF4-FFF2-40B4-BE49-F238E27FC236}">
                <a16:creationId xmlns:a16="http://schemas.microsoft.com/office/drawing/2014/main" id="{3886E8CE-A333-AA41-B52E-89D6EA4BE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5787261"/>
            <a:ext cx="92677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3000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2800" b="1" dirty="0">
                <a:solidFill>
                  <a:srgbClr val="FB00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2017: ‘SLECHTS’ 3 VAN DE 169                                                  2018: ‘SLECHTS’ 2 VAN DE 146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8A1CF3F-A26F-624E-8309-049B2B9AE15D}"/>
              </a:ext>
            </a:extLst>
          </p:cNvPr>
          <p:cNvSpPr/>
          <p:nvPr/>
        </p:nvSpPr>
        <p:spPr>
          <a:xfrm rot="16200000">
            <a:off x="6565431" y="4133813"/>
            <a:ext cx="4824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Bewerking van: weheartit.com</a:t>
            </a:r>
          </a:p>
        </p:txBody>
      </p:sp>
    </p:spTree>
    <p:extLst>
      <p:ext uri="{BB962C8B-B14F-4D97-AF65-F5344CB8AC3E}">
        <p14:creationId xmlns:p14="http://schemas.microsoft.com/office/powerpoint/2010/main" val="2245726851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27DB997-71D3-BA4E-B72C-45A433EB4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D61ABBF-1BC5-8E45-A662-BC8535E31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 Box 91">
            <a:extLst>
              <a:ext uri="{FF2B5EF4-FFF2-40B4-BE49-F238E27FC236}">
                <a16:creationId xmlns:a16="http://schemas.microsoft.com/office/drawing/2014/main" id="{60587D11-74F2-D246-BA68-FDC6D5A3B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304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2800" b="1" dirty="0">
                <a:solidFill>
                  <a:srgbClr val="8491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EUTHANASIE BIJ VERGEVORDERDE DEMENTIE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5B83F7A-5A7B-6041-A67A-CB4A544B843E}"/>
              </a:ext>
            </a:extLst>
          </p:cNvPr>
          <p:cNvSpPr/>
          <p:nvPr/>
        </p:nvSpPr>
        <p:spPr>
          <a:xfrm rot="16200000">
            <a:off x="8138498" y="5702330"/>
            <a:ext cx="16898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elle.com</a:t>
            </a:r>
          </a:p>
        </p:txBody>
      </p:sp>
    </p:spTree>
    <p:extLst>
      <p:ext uri="{BB962C8B-B14F-4D97-AF65-F5344CB8AC3E}">
        <p14:creationId xmlns:p14="http://schemas.microsoft.com/office/powerpoint/2010/main" val="1837116939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8DEC357-D336-F440-8AEE-011599469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91">
            <a:extLst>
              <a:ext uri="{FF2B5EF4-FFF2-40B4-BE49-F238E27FC236}">
                <a16:creationId xmlns:a16="http://schemas.microsoft.com/office/drawing/2014/main" id="{4676528A-B573-0149-AA29-41DE9E66B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187370"/>
            <a:ext cx="91474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rgbClr val="A6C764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2800" b="1" dirty="0">
                <a:solidFill>
                  <a:srgbClr val="2727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DE ROL VAN DE SCHRIFTELIJKE WILSVERKLARING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30D2E97-3147-BE46-8757-B907947A8F1B}"/>
              </a:ext>
            </a:extLst>
          </p:cNvPr>
          <p:cNvSpPr/>
          <p:nvPr/>
        </p:nvSpPr>
        <p:spPr>
          <a:xfrm rot="16200000">
            <a:off x="8138498" y="5702330"/>
            <a:ext cx="16898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Nelita</a:t>
            </a:r>
          </a:p>
        </p:txBody>
      </p:sp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FA0D5D-0E53-A046-BF5E-E0756E120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Box 91">
            <a:extLst>
              <a:ext uri="{FF2B5EF4-FFF2-40B4-BE49-F238E27FC236}">
                <a16:creationId xmlns:a16="http://schemas.microsoft.com/office/drawing/2014/main" id="{6D20178B-AF58-5742-80C0-654504F09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341" y="61461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rgbClr val="764B2F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SCHRIFTELIJKE WILSVERKLARING of EUTHANASIEVERZOEK?</a:t>
            </a:r>
          </a:p>
        </p:txBody>
      </p:sp>
    </p:spTree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StoelZeeRuimteLeegte_1209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91"/>
          <p:cNvSpPr txBox="1">
            <a:spLocks noChangeArrowheads="1"/>
          </p:cNvSpPr>
          <p:nvPr/>
        </p:nvSpPr>
        <p:spPr bwMode="auto">
          <a:xfrm>
            <a:off x="0" y="61461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2800" dirty="0">
                <a:solidFill>
                  <a:srgbClr val="848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WANNEER LIJDT EEN PATIËNT ONDRAAGLIJK?</a:t>
            </a:r>
          </a:p>
        </p:txBody>
      </p:sp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toelEenzaam_3_1209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6" y="0"/>
            <a:ext cx="9139944" cy="6858000"/>
          </a:xfrm>
          <a:prstGeom prst="rect">
            <a:avLst/>
          </a:prstGeom>
        </p:spPr>
      </p:pic>
      <p:sp>
        <p:nvSpPr>
          <p:cNvPr id="4" name="Text Box 91">
            <a:extLst>
              <a:ext uri="{FF2B5EF4-FFF2-40B4-BE49-F238E27FC236}">
                <a16:creationId xmlns:a16="http://schemas.microsoft.com/office/drawing/2014/main" id="{5A650627-1F76-5045-9410-89C47E40C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" y="61461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2800" dirty="0">
                <a:solidFill>
                  <a:srgbClr val="D58B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WANNEER IS EEN VERZOEK VRIJWILLIG?</a:t>
            </a:r>
          </a:p>
        </p:txBody>
      </p:sp>
    </p:spTree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EC2C994-513D-0B47-A3E0-45511799C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 Box 91">
            <a:extLst>
              <a:ext uri="{FF2B5EF4-FFF2-40B4-BE49-F238E27FC236}">
                <a16:creationId xmlns:a16="http://schemas.microsoft.com/office/drawing/2014/main" id="{9335FA10-792D-A749-9AC9-490734DA5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" y="61461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2800" dirty="0">
                <a:solidFill>
                  <a:srgbClr val="4FA8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WANNEER IS EEN VERZOEK WELOVERWOGEN?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CCEA4F4-9E89-2D44-8A2B-D1CB26451865}"/>
              </a:ext>
            </a:extLst>
          </p:cNvPr>
          <p:cNvSpPr/>
          <p:nvPr/>
        </p:nvSpPr>
        <p:spPr>
          <a:xfrm rot="16200000">
            <a:off x="8138498" y="5702330"/>
            <a:ext cx="16898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pxhere.com</a:t>
            </a:r>
          </a:p>
        </p:txBody>
      </p:sp>
    </p:spTree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45C00FF-BC61-B445-9BED-9C277DECB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" y="9566"/>
            <a:ext cx="9144000" cy="6858000"/>
          </a:xfrm>
          <a:prstGeom prst="rect">
            <a:avLst/>
          </a:prstGeom>
        </p:spPr>
      </p:pic>
      <p:sp>
        <p:nvSpPr>
          <p:cNvPr id="5" name="Text Box 91">
            <a:extLst>
              <a:ext uri="{FF2B5EF4-FFF2-40B4-BE49-F238E27FC236}">
                <a16:creationId xmlns:a16="http://schemas.microsoft.com/office/drawing/2014/main" id="{351BA5A4-A8DE-E04E-80A6-A866B9B32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" y="61461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rgbClr val="BC927A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ts val="4800"/>
              </a:spcBef>
            </a:pPr>
            <a:r>
              <a:rPr lang="nl-NL" sz="2800" b="1" dirty="0">
                <a:solidFill>
                  <a:srgbClr val="92D6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WAT MOET IK DOEN BIJ EEN INCONSISTENTE WENS?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761D0D0-0713-BC47-9545-8813495A7D6D}"/>
              </a:ext>
            </a:extLst>
          </p:cNvPr>
          <p:cNvSpPr/>
          <p:nvPr/>
        </p:nvSpPr>
        <p:spPr>
          <a:xfrm rot="16200000">
            <a:off x="6571166" y="4126286"/>
            <a:ext cx="4824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00" dirty="0">
                <a:latin typeface="Calibri Light" panose="020F0302020204030204" pitchFamily="34" charset="0"/>
                <a:cs typeface="Calibri Light" panose="020F0302020204030204" pitchFamily="34" charset="0"/>
              </a:rPr>
              <a:t>Bewerking van: dehuiszwaluw.nl</a:t>
            </a:r>
          </a:p>
        </p:txBody>
      </p:sp>
    </p:spTree>
    <p:extLst>
      <p:ext uri="{BB962C8B-B14F-4D97-AF65-F5344CB8AC3E}">
        <p14:creationId xmlns:p14="http://schemas.microsoft.com/office/powerpoint/2010/main" val="4091511761"/>
      </p:ext>
    </p:extLst>
  </p:cSld>
  <p:clrMapOvr>
    <a:masterClrMapping/>
  </p:clrMapOvr>
  <p:transition advClick="0"/>
</p:sld>
</file>

<file path=ppt/theme/theme1.xml><?xml version="1.0" encoding="utf-8"?>
<a:theme xmlns:a="http://schemas.openxmlformats.org/drawingml/2006/main" name="Standaardontwerp">
  <a:themeElements>
    <a:clrScheme name="Standaardontwer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KNMG Document" ma:contentTypeID="0x0101009C3F2D64350CEB42948AAD165F986BF000646DC8D0E20C1D46B63FED533B981788" ma:contentTypeVersion="380" ma:contentTypeDescription="KNMG Algemeen Document" ma:contentTypeScope="" ma:versionID="c0e9dddbd24c19d568bbc853c0b9932a">
  <xsd:schema xmlns:xsd="http://www.w3.org/2001/XMLSchema" xmlns:xs="http://www.w3.org/2001/XMLSchema" xmlns:p="http://schemas.microsoft.com/office/2006/metadata/properties" xmlns:ns2="ddc9c1b9-fa02-40c3-9cd8-296850e7b91b" xmlns:ns3="a9d8ea51-c31c-4a2a-8484-0eced0157df3" xmlns:ns4="cd6e568f-f385-4cf2-9a7b-56a58e16dd7a" xmlns:ns5="8cd3e04a-09fb-4bf5-ba03-59a84ec8dc61" targetNamespace="http://schemas.microsoft.com/office/2006/metadata/properties" ma:root="true" ma:fieldsID="8479ef349b296eac87a3428a0f5124e2" ns2:_="" ns3:_="" ns4:_="" ns5:_="">
    <xsd:import namespace="ddc9c1b9-fa02-40c3-9cd8-296850e7b91b"/>
    <xsd:import namespace="a9d8ea51-c31c-4a2a-8484-0eced0157df3"/>
    <xsd:import namespace="cd6e568f-f385-4cf2-9a7b-56a58e16dd7a"/>
    <xsd:import namespace="8cd3e04a-09fb-4bf5-ba03-59a84ec8dc61"/>
    <xsd:element name="properties">
      <xsd:complexType>
        <xsd:sequence>
          <xsd:element name="documentManagement">
            <xsd:complexType>
              <xsd:all>
                <xsd:element ref="ns2:TaxCatchAllLabel" minOccurs="0"/>
                <xsd:element ref="ns2:TaxCatchAll" minOccurs="0"/>
                <xsd:element ref="ns2:k43c258838d14231a7c6200e2b5fdb66" minOccurs="0"/>
                <xsd:element ref="ns2:o6a167bf967641beb342e926f9392e66" minOccurs="0"/>
                <xsd:element ref="ns2:KNMG_DepartmentTaxHTField0" minOccurs="0"/>
                <xsd:element ref="ns2:e55cd21fbac348c8ada2d318d6cac94c" minOccurs="0"/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4:SharedWithUsers" minOccurs="0"/>
                <xsd:element ref="ns4:SharedWithDetails" minOccurs="0"/>
                <xsd:element ref="ns5:MediaServiceDateTaken" minOccurs="0"/>
                <xsd:element ref="ns5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c1b9-fa02-40c3-9cd8-296850e7b91b" elementFormDefault="qualified">
    <xsd:import namespace="http://schemas.microsoft.com/office/2006/documentManagement/types"/>
    <xsd:import namespace="http://schemas.microsoft.com/office/infopath/2007/PartnerControls"/>
    <xsd:element name="TaxCatchAllLabel" ma:index="8" nillable="true" ma:displayName="Taxonomy Catch All Column1" ma:hidden="true" ma:list="{93e008be-3f9f-4ad4-8ce5-c11e10be4a88}" ma:internalName="TaxCatchAllLabel" ma:readOnly="true" ma:showField="CatchAllDataLabel" ma:web="ddc9c1b9-fa02-40c3-9cd8-296850e7b9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9" nillable="true" ma:displayName="Taxonomy Catch All Column" ma:hidden="true" ma:list="{93e008be-3f9f-4ad4-8ce5-c11e10be4a88}" ma:internalName="TaxCatchAll" ma:readOnly="false" ma:showField="CatchAllData" ma:web="ddc9c1b9-fa02-40c3-9cd8-296850e7b9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43c258838d14231a7c6200e2b5fdb66" ma:index="10" nillable="true" ma:taxonomy="true" ma:internalName="k43c258838d14231a7c6200e2b5fdb66" ma:taxonomyFieldName="KNMG_DocumentSoort" ma:displayName="DocumentSoort" ma:readOnly="false" ma:fieldId="{443c2588-38d1-4231-a7c6-200e2b5fdb66}" ma:sspId="923a0458-59ba-4938-8df6-0cb564ac0418" ma:termSetId="38920513-edef-40e4-8e05-224f084654d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6a167bf967641beb342e926f9392e66" ma:index="11" nillable="true" ma:taxonomy="true" ma:internalName="o6a167bf967641beb342e926f9392e66" ma:taxonomyFieldName="KNMG_Department" ma:displayName="(Sub)Afdeling" ma:readOnly="false" ma:fieldId="{86a167bf-9676-41be-b342-e926f9392e66}" ma:sspId="923a0458-59ba-4938-8df6-0cb564ac0418" ma:termSetId="4d40f93f-a1e7-4e9a-bee3-d677f1b1834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NMG_DepartmentTaxHTField0" ma:index="12" nillable="true" ma:displayName="KNMG_Department_0" ma:hidden="true" ma:internalName="KNMG_DepartmentTaxHTField0" ma:readOnly="false">
      <xsd:simpleType>
        <xsd:restriction base="dms:Note"/>
      </xsd:simpleType>
    </xsd:element>
    <xsd:element name="e55cd21fbac348c8ada2d318d6cac94c" ma:index="13" nillable="true" ma:taxonomy="true" ma:internalName="e55cd21fbac348c8ada2d318d6cac94c" ma:taxonomyFieldName="KNMG_Trefwoorden" ma:displayName="OndernemingsTrefwoorden" ma:readOnly="false" ma:fieldId="{e55cd21f-bac3-48c8-ada2-d318d6cac94c}" ma:taxonomyMulti="true" ma:sspId="923a0458-59ba-4938-8df6-0cb564ac0418" ma:termSetId="1adffaab-05d7-4ac0-9386-bc1be5f76bc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17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18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8ea51-c31c-4a2a-8484-0eced0157d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2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6e568f-f385-4cf2-9a7b-56a58e16dd7a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d3e04a-09fb-4bf5-ba03-59a84ec8dc61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Inhou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dc9c1b9-fa02-40c3-9cd8-296850e7b91b">TEAM-1759359046-50847</_dlc_DocId>
    <_dlc_DocIdUrl xmlns="ddc9c1b9-fa02-40c3-9cd8-296850e7b91b">
      <Url>https://knmg.sharepoint.com/sites/teams/medisch-contact/_layouts/15/DocIdRedir.aspx?ID=TEAM-1759359046-50847</Url>
      <Description>TEAM-1759359046-50847</Description>
    </_dlc_DocIdUrl>
    <KNMG_DepartmentTaxHTField0 xmlns="ddc9c1b9-fa02-40c3-9cd8-296850e7b91b" xsi:nil="true"/>
    <o6a167bf967641beb342e926f9392e66 xmlns="ddc9c1b9-fa02-40c3-9cd8-296850e7b91b">
      <Terms xmlns="http://schemas.microsoft.com/office/infopath/2007/PartnerControls"/>
    </o6a167bf967641beb342e926f9392e66>
    <e55cd21fbac348c8ada2d318d6cac94c xmlns="ddc9c1b9-fa02-40c3-9cd8-296850e7b91b">
      <Terms xmlns="http://schemas.microsoft.com/office/infopath/2007/PartnerControls"/>
    </e55cd21fbac348c8ada2d318d6cac94c>
    <TaxCatchAll xmlns="ddc9c1b9-fa02-40c3-9cd8-296850e7b91b"/>
    <k43c258838d14231a7c6200e2b5fdb66 xmlns="ddc9c1b9-fa02-40c3-9cd8-296850e7b91b">
      <Terms xmlns="http://schemas.microsoft.com/office/infopath/2007/PartnerControls"/>
    </k43c258838d14231a7c6200e2b5fdb66>
    <SharedWithUsers xmlns="cd6e568f-f385-4cf2-9a7b-56a58e16dd7a">
      <UserInfo>
        <DisplayName>Zijlstra, Reina</DisplayName>
        <AccountId>76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EEFDFDB-D333-457B-9135-853243154286}"/>
</file>

<file path=customXml/itemProps2.xml><?xml version="1.0" encoding="utf-8"?>
<ds:datastoreItem xmlns:ds="http://schemas.openxmlformats.org/officeDocument/2006/customXml" ds:itemID="{02F93E6C-E3C3-4100-B12A-FBCEA3AE5881}"/>
</file>

<file path=customXml/itemProps3.xml><?xml version="1.0" encoding="utf-8"?>
<ds:datastoreItem xmlns:ds="http://schemas.openxmlformats.org/officeDocument/2006/customXml" ds:itemID="{5EE63F0C-B328-4657-9240-5B352DA55A94}"/>
</file>

<file path=customXml/itemProps4.xml><?xml version="1.0" encoding="utf-8"?>
<ds:datastoreItem xmlns:ds="http://schemas.openxmlformats.org/officeDocument/2006/customXml" ds:itemID="{66DCD632-68E5-413F-8B73-AB96DB074D69}"/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42349</TotalTime>
  <Words>209</Words>
  <Application>Microsoft Macintosh PowerPoint</Application>
  <PresentationFormat>Diavoorstelling (4:3)</PresentationFormat>
  <Paragraphs>39</Paragraphs>
  <Slides>18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Brush Script MT</vt:lpstr>
      <vt:lpstr>Calibri</vt:lpstr>
      <vt:lpstr>Calibri Light</vt:lpstr>
      <vt:lpstr>Goudy Stout</vt:lpstr>
      <vt:lpstr>Times New Roman</vt:lpstr>
      <vt:lpstr>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VUmc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B.vanBaarsen</dc:creator>
  <cp:lastModifiedBy>Berna van Baarsen</cp:lastModifiedBy>
  <cp:revision>673</cp:revision>
  <dcterms:created xsi:type="dcterms:W3CDTF">2005-12-04T11:13:33Z</dcterms:created>
  <dcterms:modified xsi:type="dcterms:W3CDTF">2019-11-14T11:56:22Z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0x0101009C3F2D64350CEB42948AAD165F986BF000646DC8D0E20C1D46B63FED533B981788</vt:lpwstr>
  </property>
  <property fmtid="{D5CDD505-2E9C-101B-9397-08002B2CF9AE}" pid="3" name="_dlc_DocIdItemGuid">
    <vt:lpwstr>7379e263-d6d2-41f2-b8f1-30d44251060b</vt:lpwstr>
  </property>
</Properties>
</file>