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notesSlides/notesSlide11.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61" r:id="rId2"/>
    <p:sldId id="350" r:id="rId3"/>
    <p:sldId id="351" r:id="rId4"/>
    <p:sldId id="369" r:id="rId5"/>
    <p:sldId id="363" r:id="rId6"/>
    <p:sldId id="365" r:id="rId7"/>
    <p:sldId id="356" r:id="rId8"/>
    <p:sldId id="370" r:id="rId9"/>
    <p:sldId id="371" r:id="rId10"/>
    <p:sldId id="372" r:id="rId11"/>
    <p:sldId id="377" r:id="rId12"/>
    <p:sldId id="357" r:id="rId13"/>
    <p:sldId id="373" r:id="rId14"/>
    <p:sldId id="375" r:id="rId15"/>
    <p:sldId id="378" r:id="rId16"/>
    <p:sldId id="379" r:id="rId17"/>
    <p:sldId id="376" r:id="rId18"/>
    <p:sldId id="368" r:id="rId19"/>
  </p:sldIdLst>
  <p:sldSz cx="9144000" cy="5143500" type="screen16x9"/>
  <p:notesSz cx="6797675" cy="9928225"/>
  <p:defaultTextStyle>
    <a:defPPr>
      <a:defRPr lang="nl-NL"/>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7C80"/>
    <a:srgbClr val="003741"/>
    <a:srgbClr val="694893"/>
    <a:srgbClr val="CED9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9"/>
    <p:restoredTop sz="75294" autoAdjust="0"/>
  </p:normalViewPr>
  <p:slideViewPr>
    <p:cSldViewPr>
      <p:cViewPr varScale="1">
        <p:scale>
          <a:sx n="84" d="100"/>
          <a:sy n="84" d="100"/>
        </p:scale>
        <p:origin x="1074" y="8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50" d="100"/>
          <a:sy n="150" d="100"/>
        </p:scale>
        <p:origin x="3808" y="1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eaLnBrk="1" fontAlgn="auto" hangingPunct="1">
              <a:spcBef>
                <a:spcPts val="0"/>
              </a:spcBef>
              <a:spcAft>
                <a:spcPts val="0"/>
              </a:spcAft>
              <a:defRPr sz="1200">
                <a:latin typeface="Univers 45 Light" charset="0"/>
              </a:defRPr>
            </a:lvl1pPr>
          </a:lstStyle>
          <a:p>
            <a:pPr>
              <a:defRPr/>
            </a:pPr>
            <a:endParaRPr lang="nl-NL"/>
          </a:p>
        </p:txBody>
      </p:sp>
      <p:sp>
        <p:nvSpPr>
          <p:cNvPr id="3" name="Tijdelijke aanduiding voor datum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eaLnBrk="1" fontAlgn="auto" hangingPunct="1">
              <a:spcBef>
                <a:spcPts val="0"/>
              </a:spcBef>
              <a:spcAft>
                <a:spcPts val="0"/>
              </a:spcAft>
              <a:defRPr sz="1200">
                <a:latin typeface="Univers 45 Light" charset="0"/>
              </a:defRPr>
            </a:lvl1pPr>
          </a:lstStyle>
          <a:p>
            <a:pPr>
              <a:defRPr/>
            </a:pPr>
            <a:fld id="{1E6AD870-FD8B-6743-A284-C2A5BE1523C4}" type="datetimeFigureOut">
              <a:rPr lang="nl-NL"/>
              <a:pPr>
                <a:defRPr/>
              </a:pPr>
              <a:t>19-11-2019</a:t>
            </a:fld>
            <a:endParaRPr lang="nl-NL" dirty="0"/>
          </a:p>
        </p:txBody>
      </p:sp>
      <p:sp>
        <p:nvSpPr>
          <p:cNvPr id="4" name="Tijdelijke aanduiding voor voettekst 3"/>
          <p:cNvSpPr>
            <a:spLocks noGrp="1"/>
          </p:cNvSpPr>
          <p:nvPr>
            <p:ph type="ftr" sz="quarter" idx="2"/>
          </p:nvPr>
        </p:nvSpPr>
        <p:spPr>
          <a:xfrm>
            <a:off x="0" y="9430092"/>
            <a:ext cx="2945659" cy="498134"/>
          </a:xfrm>
          <a:prstGeom prst="rect">
            <a:avLst/>
          </a:prstGeom>
        </p:spPr>
        <p:txBody>
          <a:bodyPr vert="horz" lIns="91440" tIns="45720" rIns="91440" bIns="45720" rtlCol="0" anchor="b"/>
          <a:lstStyle>
            <a:lvl1pPr algn="l" eaLnBrk="1" fontAlgn="auto" hangingPunct="1">
              <a:spcBef>
                <a:spcPts val="0"/>
              </a:spcBef>
              <a:spcAft>
                <a:spcPts val="0"/>
              </a:spcAft>
              <a:defRPr sz="1200">
                <a:latin typeface="Univers 45 Light" charset="0"/>
              </a:defRPr>
            </a:lvl1pPr>
          </a:lstStyle>
          <a:p>
            <a:pPr>
              <a:defRPr/>
            </a:pPr>
            <a:endParaRPr lang="nl-NL"/>
          </a:p>
        </p:txBody>
      </p:sp>
      <p:sp>
        <p:nvSpPr>
          <p:cNvPr id="5" name="Tijdelijke aanduiding voor dianummer 4"/>
          <p:cNvSpPr>
            <a:spLocks noGrp="1"/>
          </p:cNvSpPr>
          <p:nvPr>
            <p:ph type="sldNum" sz="quarter" idx="3"/>
          </p:nvPr>
        </p:nvSpPr>
        <p:spPr>
          <a:xfrm>
            <a:off x="3850443" y="9430092"/>
            <a:ext cx="2945659" cy="498134"/>
          </a:xfrm>
          <a:prstGeom prst="rect">
            <a:avLst/>
          </a:prstGeom>
        </p:spPr>
        <p:txBody>
          <a:bodyPr vert="horz" lIns="91440" tIns="45720" rIns="91440" bIns="45720" rtlCol="0" anchor="b"/>
          <a:lstStyle>
            <a:lvl1pPr algn="r" eaLnBrk="1" fontAlgn="auto" hangingPunct="1">
              <a:spcBef>
                <a:spcPts val="0"/>
              </a:spcBef>
              <a:spcAft>
                <a:spcPts val="0"/>
              </a:spcAft>
              <a:defRPr sz="1200">
                <a:latin typeface="Univers 45 Light" charset="0"/>
              </a:defRPr>
            </a:lvl1pPr>
          </a:lstStyle>
          <a:p>
            <a:pPr>
              <a:defRPr/>
            </a:pPr>
            <a:fld id="{FF8E03EC-4073-4848-ADE4-B29A5D4032BF}" type="slidenum">
              <a:rPr lang="nl-NL"/>
              <a:pPr>
                <a:defRPr/>
              </a:pPr>
              <a:t>‹nr.›</a:t>
            </a:fld>
            <a:endParaRPr lang="nl-NL" dirty="0"/>
          </a:p>
        </p:txBody>
      </p:sp>
    </p:spTree>
    <p:extLst>
      <p:ext uri="{BB962C8B-B14F-4D97-AF65-F5344CB8AC3E}">
        <p14:creationId xmlns:p14="http://schemas.microsoft.com/office/powerpoint/2010/main" val="2760807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eaLnBrk="1" fontAlgn="auto" hangingPunct="1">
              <a:spcBef>
                <a:spcPts val="0"/>
              </a:spcBef>
              <a:spcAft>
                <a:spcPts val="0"/>
              </a:spcAft>
              <a:defRPr sz="1200" b="0" i="0">
                <a:latin typeface="Univers 45 Light" charset="0"/>
              </a:defRPr>
            </a:lvl1pPr>
          </a:lstStyle>
          <a:p>
            <a:pPr>
              <a:defRPr/>
            </a:pPr>
            <a:endParaRPr lang="nl-NL"/>
          </a:p>
        </p:txBody>
      </p:sp>
      <p:sp>
        <p:nvSpPr>
          <p:cNvPr id="3" name="Tijdelijke aanduiding voor datum 2"/>
          <p:cNvSpPr>
            <a:spLocks noGrp="1"/>
          </p:cNvSpPr>
          <p:nvPr>
            <p:ph type="dt" idx="1"/>
          </p:nvPr>
        </p:nvSpPr>
        <p:spPr>
          <a:xfrm>
            <a:off x="3850443" y="0"/>
            <a:ext cx="2945659" cy="498135"/>
          </a:xfrm>
          <a:prstGeom prst="rect">
            <a:avLst/>
          </a:prstGeom>
        </p:spPr>
        <p:txBody>
          <a:bodyPr vert="horz" lIns="91440" tIns="45720" rIns="91440" bIns="45720" rtlCol="0"/>
          <a:lstStyle>
            <a:lvl1pPr algn="r" eaLnBrk="1" fontAlgn="auto" hangingPunct="1">
              <a:spcBef>
                <a:spcPts val="0"/>
              </a:spcBef>
              <a:spcAft>
                <a:spcPts val="0"/>
              </a:spcAft>
              <a:defRPr sz="1200" b="0" i="0">
                <a:latin typeface="Univers 45 Light" charset="0"/>
              </a:defRPr>
            </a:lvl1pPr>
          </a:lstStyle>
          <a:p>
            <a:pPr>
              <a:defRPr/>
            </a:pPr>
            <a:fld id="{A3F16BBB-5E90-A64F-9E92-62F133A038FC}" type="datetimeFigureOut">
              <a:rPr lang="nl-NL"/>
              <a:pPr>
                <a:defRPr/>
              </a:pPr>
              <a:t>19-11-2019</a:t>
            </a:fld>
            <a:endParaRPr lang="nl-NL" dirty="0"/>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l-NL" noProof="0" dirty="0" smtClean="0"/>
              <a:t>Klikken om de tekststijl van het model te bewerken</a:t>
            </a:r>
          </a:p>
          <a:p>
            <a:pPr lvl="1"/>
            <a:r>
              <a:rPr lang="nl-NL" noProof="0" dirty="0" smtClean="0"/>
              <a:t>Tweede niveau</a:t>
            </a:r>
          </a:p>
          <a:p>
            <a:pPr lvl="2"/>
            <a:r>
              <a:rPr lang="nl-NL" noProof="0" dirty="0" smtClean="0"/>
              <a:t>Derde niveau</a:t>
            </a:r>
          </a:p>
          <a:p>
            <a:pPr lvl="3"/>
            <a:r>
              <a:rPr lang="nl-NL" noProof="0" dirty="0" smtClean="0"/>
              <a:t>Vierde niveau</a:t>
            </a:r>
          </a:p>
          <a:p>
            <a:pPr lvl="4"/>
            <a:r>
              <a:rPr lang="nl-NL" noProof="0" dirty="0" smtClean="0"/>
              <a:t>Vijfde niveau</a:t>
            </a:r>
          </a:p>
        </p:txBody>
      </p:sp>
      <p:sp>
        <p:nvSpPr>
          <p:cNvPr id="6" name="Tijdelijke aanduiding voor voettekst 5"/>
          <p:cNvSpPr>
            <a:spLocks noGrp="1"/>
          </p:cNvSpPr>
          <p:nvPr>
            <p:ph type="ftr" sz="quarter" idx="4"/>
          </p:nvPr>
        </p:nvSpPr>
        <p:spPr>
          <a:xfrm>
            <a:off x="0" y="9430092"/>
            <a:ext cx="2945659" cy="498134"/>
          </a:xfrm>
          <a:prstGeom prst="rect">
            <a:avLst/>
          </a:prstGeom>
        </p:spPr>
        <p:txBody>
          <a:bodyPr vert="horz" lIns="91440" tIns="45720" rIns="91440" bIns="45720" rtlCol="0" anchor="b"/>
          <a:lstStyle>
            <a:lvl1pPr algn="l" eaLnBrk="1" fontAlgn="auto" hangingPunct="1">
              <a:spcBef>
                <a:spcPts val="0"/>
              </a:spcBef>
              <a:spcAft>
                <a:spcPts val="0"/>
              </a:spcAft>
              <a:defRPr sz="1200" b="0" i="0">
                <a:latin typeface="Univers 45 Light" charset="0"/>
              </a:defRPr>
            </a:lvl1pPr>
          </a:lstStyle>
          <a:p>
            <a:pPr>
              <a:defRPr/>
            </a:pPr>
            <a:endParaRPr lang="nl-NL"/>
          </a:p>
        </p:txBody>
      </p:sp>
      <p:sp>
        <p:nvSpPr>
          <p:cNvPr id="7" name="Tijdelijke aanduiding voor dianummer 6"/>
          <p:cNvSpPr>
            <a:spLocks noGrp="1"/>
          </p:cNvSpPr>
          <p:nvPr>
            <p:ph type="sldNum" sz="quarter" idx="5"/>
          </p:nvPr>
        </p:nvSpPr>
        <p:spPr>
          <a:xfrm>
            <a:off x="3850443" y="9430092"/>
            <a:ext cx="2945659" cy="498134"/>
          </a:xfrm>
          <a:prstGeom prst="rect">
            <a:avLst/>
          </a:prstGeom>
        </p:spPr>
        <p:txBody>
          <a:bodyPr vert="horz" lIns="91440" tIns="45720" rIns="91440" bIns="45720" rtlCol="0" anchor="b"/>
          <a:lstStyle>
            <a:lvl1pPr algn="r" eaLnBrk="1" fontAlgn="auto" hangingPunct="1">
              <a:spcBef>
                <a:spcPts val="0"/>
              </a:spcBef>
              <a:spcAft>
                <a:spcPts val="0"/>
              </a:spcAft>
              <a:defRPr sz="1200" b="0" i="0">
                <a:latin typeface="Univers 45 Light" charset="0"/>
              </a:defRPr>
            </a:lvl1pPr>
          </a:lstStyle>
          <a:p>
            <a:pPr>
              <a:defRPr/>
            </a:pPr>
            <a:fld id="{3C40116F-6BB6-B344-A6C2-420187FA5A05}" type="slidenum">
              <a:rPr lang="nl-NL"/>
              <a:pPr>
                <a:defRPr/>
              </a:pPr>
              <a:t>‹nr.›</a:t>
            </a:fld>
            <a:endParaRPr lang="nl-NL" dirty="0"/>
          </a:p>
        </p:txBody>
      </p:sp>
    </p:spTree>
    <p:extLst>
      <p:ext uri="{BB962C8B-B14F-4D97-AF65-F5344CB8AC3E}">
        <p14:creationId xmlns:p14="http://schemas.microsoft.com/office/powerpoint/2010/main" val="2093797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Univers 45 Light" charset="0"/>
        <a:ea typeface="+mn-ea"/>
        <a:cs typeface="+mn-cs"/>
      </a:defRPr>
    </a:lvl1pPr>
    <a:lvl2pPr marL="457200" algn="l" rtl="0" eaLnBrk="0" fontAlgn="base" hangingPunct="0">
      <a:spcBef>
        <a:spcPct val="30000"/>
      </a:spcBef>
      <a:spcAft>
        <a:spcPct val="0"/>
      </a:spcAft>
      <a:defRPr sz="1200" kern="1200">
        <a:solidFill>
          <a:schemeClr val="tx1"/>
        </a:solidFill>
        <a:latin typeface="Univers 45 Light" charset="0"/>
        <a:ea typeface="+mn-ea"/>
        <a:cs typeface="+mn-cs"/>
      </a:defRPr>
    </a:lvl2pPr>
    <a:lvl3pPr marL="914400" algn="l" rtl="0" eaLnBrk="0" fontAlgn="base" hangingPunct="0">
      <a:spcBef>
        <a:spcPct val="30000"/>
      </a:spcBef>
      <a:spcAft>
        <a:spcPct val="0"/>
      </a:spcAft>
      <a:defRPr sz="1200" kern="1200">
        <a:solidFill>
          <a:schemeClr val="tx1"/>
        </a:solidFill>
        <a:latin typeface="Univers 45 Light" charset="0"/>
        <a:ea typeface="+mn-ea"/>
        <a:cs typeface="+mn-cs"/>
      </a:defRPr>
    </a:lvl3pPr>
    <a:lvl4pPr marL="1371600" algn="l" rtl="0" eaLnBrk="0" fontAlgn="base" hangingPunct="0">
      <a:spcBef>
        <a:spcPct val="30000"/>
      </a:spcBef>
      <a:spcAft>
        <a:spcPct val="0"/>
      </a:spcAft>
      <a:defRPr sz="1200" kern="1200">
        <a:solidFill>
          <a:schemeClr val="tx1"/>
        </a:solidFill>
        <a:latin typeface="Univers 45 Light" charset="0"/>
        <a:ea typeface="+mn-ea"/>
        <a:cs typeface="+mn-cs"/>
      </a:defRPr>
    </a:lvl4pPr>
    <a:lvl5pPr marL="1828800" algn="l" rtl="0" eaLnBrk="0" fontAlgn="base" hangingPunct="0">
      <a:spcBef>
        <a:spcPct val="30000"/>
      </a:spcBef>
      <a:spcAft>
        <a:spcPct val="0"/>
      </a:spcAft>
      <a:defRPr sz="1200" kern="1200">
        <a:solidFill>
          <a:schemeClr val="tx1"/>
        </a:solidFill>
        <a:latin typeface="Univers 45 Light"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1</a:t>
            </a:fld>
            <a:endParaRPr lang="nl-NL" dirty="0"/>
          </a:p>
        </p:txBody>
      </p:sp>
    </p:spTree>
    <p:extLst>
      <p:ext uri="{BB962C8B-B14F-4D97-AF65-F5344CB8AC3E}">
        <p14:creationId xmlns:p14="http://schemas.microsoft.com/office/powerpoint/2010/main" val="3578588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It takes </a:t>
            </a:r>
            <a:r>
              <a:rPr lang="nl-NL" dirty="0" err="1" smtClean="0"/>
              <a:t>two</a:t>
            </a:r>
            <a:r>
              <a:rPr lang="nl-NL" dirty="0" smtClean="0"/>
              <a:t> </a:t>
            </a:r>
            <a:r>
              <a:rPr lang="nl-NL" dirty="0" err="1" smtClean="0"/>
              <a:t>to</a:t>
            </a:r>
            <a:r>
              <a:rPr lang="nl-NL" dirty="0" smtClean="0"/>
              <a:t> tango. Gaat niet alleen</a:t>
            </a:r>
            <a:r>
              <a:rPr lang="nl-NL" baseline="0" dirty="0" smtClean="0"/>
              <a:t> om wat vanuit patiëntperspectief gezien wordt als goede dood. Ook perspectief van de arts is relevant.</a:t>
            </a:r>
          </a:p>
          <a:p>
            <a:r>
              <a:rPr lang="nl-NL" baseline="0" dirty="0" smtClean="0"/>
              <a:t>Sedatie, zo valt regelmatig te beluisteren, benadert iets meer het natuurlijk overlijden (NB: in het verleden: twee fasen euthanasie)</a:t>
            </a:r>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13</a:t>
            </a:fld>
            <a:endParaRPr lang="nl-NL" dirty="0"/>
          </a:p>
        </p:txBody>
      </p:sp>
    </p:spTree>
    <p:extLst>
      <p:ext uri="{BB962C8B-B14F-4D97-AF65-F5344CB8AC3E}">
        <p14:creationId xmlns:p14="http://schemas.microsoft.com/office/powerpoint/2010/main" val="3379964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Veranderde</a:t>
            </a:r>
            <a:r>
              <a:rPr lang="nl-NL" baseline="0" dirty="0" smtClean="0"/>
              <a:t> demografie leidt tot veranderingen in morbiditeit. Steeds meer mensen overlijden met </a:t>
            </a:r>
            <a:r>
              <a:rPr lang="nl-NL" baseline="0" dirty="0" err="1" smtClean="0"/>
              <a:t>multimoribiditeit</a:t>
            </a:r>
            <a:r>
              <a:rPr lang="nl-NL" baseline="0" dirty="0" smtClean="0"/>
              <a:t>, chronische aandoeningen en/of neurodegeneratieve aandoeningen.  Joanne Lynn &amp; David </a:t>
            </a:r>
            <a:r>
              <a:rPr lang="nl-NL" baseline="0" dirty="0" err="1" smtClean="0"/>
              <a:t>Adamsom</a:t>
            </a:r>
            <a:r>
              <a:rPr lang="nl-NL" baseline="0" dirty="0" smtClean="0"/>
              <a:t>: </a:t>
            </a:r>
            <a:r>
              <a:rPr lang="en-US" baseline="0" dirty="0" smtClean="0"/>
              <a:t>Living Well at the End of Life: Adapting Health Care to Serious Chronic Illness in Old Age.</a:t>
            </a:r>
          </a:p>
          <a:p>
            <a:r>
              <a:rPr lang="en-US" baseline="0" dirty="0" smtClean="0"/>
              <a:t>KNMG </a:t>
            </a:r>
            <a:r>
              <a:rPr lang="en-US" baseline="0" dirty="0" err="1" smtClean="0"/>
              <a:t>doet</a:t>
            </a:r>
            <a:r>
              <a:rPr lang="en-US" baseline="0" dirty="0" smtClean="0"/>
              <a:t> </a:t>
            </a:r>
            <a:r>
              <a:rPr lang="en-US" baseline="0" dirty="0" err="1" smtClean="0"/>
              <a:t>dit</a:t>
            </a:r>
            <a:r>
              <a:rPr lang="en-US" baseline="0" dirty="0" smtClean="0"/>
              <a:t> </a:t>
            </a:r>
            <a:r>
              <a:rPr lang="en-US" baseline="0" dirty="0" err="1" smtClean="0"/>
              <a:t>grote</a:t>
            </a:r>
            <a:r>
              <a:rPr lang="en-US" baseline="0" dirty="0" smtClean="0"/>
              <a:t> </a:t>
            </a:r>
            <a:r>
              <a:rPr lang="en-US" baseline="0" dirty="0" err="1" smtClean="0"/>
              <a:t>vraagstuk</a:t>
            </a:r>
            <a:r>
              <a:rPr lang="en-US" baseline="0" dirty="0" smtClean="0"/>
              <a:t> </a:t>
            </a:r>
            <a:r>
              <a:rPr lang="en-US" baseline="0" dirty="0" err="1" smtClean="0"/>
              <a:t>af</a:t>
            </a:r>
            <a:r>
              <a:rPr lang="en-US" baseline="0" dirty="0" smtClean="0"/>
              <a:t> </a:t>
            </a:r>
            <a:r>
              <a:rPr lang="en-US" baseline="0" dirty="0" err="1" smtClean="0"/>
              <a:t>als</a:t>
            </a:r>
            <a:r>
              <a:rPr lang="en-US" baseline="0" dirty="0" smtClean="0"/>
              <a:t> ‘</a:t>
            </a:r>
            <a:r>
              <a:rPr lang="en-US" baseline="0" dirty="0" err="1" smtClean="0"/>
              <a:t>een</a:t>
            </a:r>
            <a:r>
              <a:rPr lang="en-US" baseline="0" dirty="0" smtClean="0"/>
              <a:t> </a:t>
            </a:r>
            <a:r>
              <a:rPr lang="en-US" baseline="0" dirty="0" err="1" smtClean="0"/>
              <a:t>bijzondere</a:t>
            </a:r>
            <a:r>
              <a:rPr lang="en-US" baseline="0" dirty="0" smtClean="0"/>
              <a:t> </a:t>
            </a:r>
            <a:r>
              <a:rPr lang="en-US" baseline="0" dirty="0" err="1" smtClean="0"/>
              <a:t>situatie</a:t>
            </a:r>
            <a:r>
              <a:rPr lang="en-US" baseline="0" dirty="0" smtClean="0"/>
              <a:t>’, </a:t>
            </a:r>
            <a:r>
              <a:rPr lang="en-US" baseline="0" dirty="0" err="1" smtClean="0"/>
              <a:t>terwijl</a:t>
            </a:r>
            <a:r>
              <a:rPr lang="en-US" baseline="0" dirty="0" smtClean="0"/>
              <a:t> het </a:t>
            </a:r>
            <a:r>
              <a:rPr lang="en-US" baseline="0" dirty="0" err="1" smtClean="0"/>
              <a:t>vrijwel</a:t>
            </a:r>
            <a:r>
              <a:rPr lang="en-US" baseline="0" dirty="0" smtClean="0"/>
              <a:t> de regel is  </a:t>
            </a:r>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15</a:t>
            </a:fld>
            <a:endParaRPr lang="nl-NL" dirty="0"/>
          </a:p>
        </p:txBody>
      </p:sp>
    </p:spTree>
    <p:extLst>
      <p:ext uri="{BB962C8B-B14F-4D97-AF65-F5344CB8AC3E}">
        <p14:creationId xmlns:p14="http://schemas.microsoft.com/office/powerpoint/2010/main" val="487197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Kurt </a:t>
            </a:r>
            <a:r>
              <a:rPr lang="nl-NL" dirty="0" err="1" smtClean="0"/>
              <a:t>Goldstein</a:t>
            </a:r>
            <a:r>
              <a:rPr lang="nl-NL" dirty="0" smtClean="0"/>
              <a:t>: pionier</a:t>
            </a:r>
            <a:r>
              <a:rPr lang="nl-NL" baseline="0" dirty="0" smtClean="0"/>
              <a:t> op het gebied</a:t>
            </a:r>
            <a:r>
              <a:rPr lang="nl-NL" dirty="0" smtClean="0"/>
              <a:t> van de neuropsychologie en holistische psychologie/psychiatrie. Der </a:t>
            </a:r>
            <a:r>
              <a:rPr lang="nl-NL" dirty="0" err="1" smtClean="0"/>
              <a:t>Aufbau</a:t>
            </a:r>
            <a:r>
              <a:rPr lang="nl-NL" baseline="0" dirty="0" smtClean="0"/>
              <a:t> des </a:t>
            </a:r>
            <a:r>
              <a:rPr lang="nl-NL" baseline="0" dirty="0" err="1" smtClean="0"/>
              <a:t>Organismus</a:t>
            </a:r>
            <a:r>
              <a:rPr lang="nl-NL" baseline="0" dirty="0" smtClean="0"/>
              <a:t>, 1934. </a:t>
            </a:r>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17</a:t>
            </a:fld>
            <a:endParaRPr lang="nl-NL" dirty="0"/>
          </a:p>
        </p:txBody>
      </p:sp>
    </p:spTree>
    <p:extLst>
      <p:ext uri="{BB962C8B-B14F-4D97-AF65-F5344CB8AC3E}">
        <p14:creationId xmlns:p14="http://schemas.microsoft.com/office/powerpoint/2010/main" val="1612245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Voorafgaand aan de conclusie dat probleemgedrag refractair is, heeft een methodische en multidisciplinaire analyse en behandeling van het gedrag plaatsgevonden zoals omschreven in de richtlijn Probleemgedrag bij dementie (</a:t>
            </a:r>
            <a:r>
              <a:rPr lang="nl-NL" dirty="0" err="1" smtClean="0"/>
              <a:t>Verenso</a:t>
            </a:r>
            <a:r>
              <a:rPr lang="nl-NL" dirty="0" smtClean="0"/>
              <a:t>, NIP, 2018).</a:t>
            </a:r>
          </a:p>
          <a:p>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18</a:t>
            </a:fld>
            <a:endParaRPr lang="nl-NL" dirty="0"/>
          </a:p>
        </p:txBody>
      </p:sp>
    </p:spTree>
    <p:extLst>
      <p:ext uri="{BB962C8B-B14F-4D97-AF65-F5344CB8AC3E}">
        <p14:creationId xmlns:p14="http://schemas.microsoft.com/office/powerpoint/2010/main" val="209918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3</a:t>
            </a:fld>
            <a:endParaRPr lang="nl-NL" dirty="0"/>
          </a:p>
        </p:txBody>
      </p:sp>
    </p:spTree>
    <p:extLst>
      <p:ext uri="{BB962C8B-B14F-4D97-AF65-F5344CB8AC3E}">
        <p14:creationId xmlns:p14="http://schemas.microsoft.com/office/powerpoint/2010/main" val="1700782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handelingsverlegenheid</a:t>
            </a:r>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4</a:t>
            </a:fld>
            <a:endParaRPr lang="nl-NL" dirty="0"/>
          </a:p>
        </p:txBody>
      </p:sp>
    </p:spTree>
    <p:extLst>
      <p:ext uri="{BB962C8B-B14F-4D97-AF65-F5344CB8AC3E}">
        <p14:creationId xmlns:p14="http://schemas.microsoft.com/office/powerpoint/2010/main" val="4094377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In de context</a:t>
            </a:r>
            <a:r>
              <a:rPr lang="nl-NL" baseline="0" dirty="0" smtClean="0"/>
              <a:t> van palliatieve zorg komt dan ook de mogelijkheid van sedatie op</a:t>
            </a:r>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5</a:t>
            </a:fld>
            <a:endParaRPr lang="nl-NL" dirty="0"/>
          </a:p>
        </p:txBody>
      </p:sp>
    </p:spTree>
    <p:extLst>
      <p:ext uri="{BB962C8B-B14F-4D97-AF65-F5344CB8AC3E}">
        <p14:creationId xmlns:p14="http://schemas.microsoft.com/office/powerpoint/2010/main" val="1341944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Toepassing</a:t>
            </a:r>
            <a:r>
              <a:rPr lang="nl-NL" baseline="0" dirty="0" smtClean="0"/>
              <a:t> van de eerste optie had mogelijk kunnen resulteren in een aanvaardbare situatie, </a:t>
            </a:r>
          </a:p>
          <a:p>
            <a:r>
              <a:rPr lang="nl-NL" baseline="0" dirty="0" smtClean="0"/>
              <a:t>Maar bij uitblijvend resultaat: is dan ook continue sedatie een acceptabele vorm van </a:t>
            </a:r>
            <a:r>
              <a:rPr lang="nl-NL" baseline="0" dirty="0" err="1" smtClean="0"/>
              <a:t>lijdensverlichting</a:t>
            </a:r>
            <a:r>
              <a:rPr lang="nl-NL" baseline="0" dirty="0" smtClean="0"/>
              <a:t>?</a:t>
            </a:r>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6</a:t>
            </a:fld>
            <a:endParaRPr lang="nl-NL" dirty="0"/>
          </a:p>
        </p:txBody>
      </p:sp>
    </p:spTree>
    <p:extLst>
      <p:ext uri="{BB962C8B-B14F-4D97-AF65-F5344CB8AC3E}">
        <p14:creationId xmlns:p14="http://schemas.microsoft.com/office/powerpoint/2010/main" val="2942779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Elk jaar enkele </a:t>
            </a:r>
            <a:r>
              <a:rPr lang="nl-NL" dirty="0" smtClean="0"/>
              <a:t>casus.</a:t>
            </a:r>
            <a:r>
              <a:rPr lang="nl-NL" baseline="0" dirty="0" smtClean="0"/>
              <a:t> </a:t>
            </a:r>
            <a:r>
              <a:rPr lang="nl-NL" dirty="0" smtClean="0"/>
              <a:t>Weinig </a:t>
            </a:r>
            <a:r>
              <a:rPr lang="nl-NL" dirty="0" smtClean="0"/>
              <a:t>ruchtbaarheid: persoonlijke </a:t>
            </a:r>
            <a:r>
              <a:rPr lang="nl-NL" dirty="0" smtClean="0"/>
              <a:t>communicatie.</a:t>
            </a:r>
            <a:r>
              <a:rPr lang="nl-NL" baseline="0" dirty="0" smtClean="0"/>
              <a:t> </a:t>
            </a:r>
          </a:p>
          <a:p>
            <a:r>
              <a:rPr lang="nl-NL" dirty="0" smtClean="0"/>
              <a:t>KNMG </a:t>
            </a:r>
            <a:r>
              <a:rPr lang="nl-NL" dirty="0" smtClean="0"/>
              <a:t>richtlijn (sinds 2005) schrikt af: 2 </a:t>
            </a:r>
            <a:r>
              <a:rPr lang="nl-NL" dirty="0" err="1" smtClean="0"/>
              <a:t>wkn</a:t>
            </a:r>
            <a:r>
              <a:rPr lang="nl-NL" dirty="0" smtClean="0"/>
              <a:t>!!</a:t>
            </a:r>
          </a:p>
          <a:p>
            <a:r>
              <a:rPr lang="nl-NL" dirty="0" smtClean="0"/>
              <a:t>Cicero:</a:t>
            </a:r>
            <a:r>
              <a:rPr lang="nl-NL" baseline="0" dirty="0" smtClean="0"/>
              <a:t> Sterven met dementie Veranderende opvattingen over euthanasie en palliatieve zorg</a:t>
            </a:r>
          </a:p>
          <a:p>
            <a:pPr marL="171450" indent="-171450">
              <a:buFont typeface="Wingdings" panose="05000000000000000000" pitchFamily="2" charset="2"/>
              <a:buChar char="à"/>
            </a:pPr>
            <a:r>
              <a:rPr lang="nl-NL" dirty="0" smtClean="0">
                <a:sym typeface="Wingdings" panose="05000000000000000000" pitchFamily="2" charset="2"/>
              </a:rPr>
              <a:t>Concept handreiking</a:t>
            </a:r>
          </a:p>
          <a:p>
            <a:pPr marL="0" indent="0">
              <a:buFont typeface="Wingdings" panose="05000000000000000000" pitchFamily="2" charset="2"/>
              <a:buNone/>
            </a:pPr>
            <a:r>
              <a:rPr lang="nl-NL" dirty="0" smtClean="0">
                <a:sym typeface="Wingdings" panose="05000000000000000000" pitchFamily="2" charset="2"/>
              </a:rPr>
              <a:t>Kamerbrief: noemt opnieuw handreiking</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7</a:t>
            </a:fld>
            <a:endParaRPr lang="nl-NL" dirty="0"/>
          </a:p>
        </p:txBody>
      </p:sp>
    </p:spTree>
    <p:extLst>
      <p:ext uri="{BB962C8B-B14F-4D97-AF65-F5344CB8AC3E}">
        <p14:creationId xmlns:p14="http://schemas.microsoft.com/office/powerpoint/2010/main" val="1883736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We</a:t>
            </a:r>
            <a:r>
              <a:rPr lang="nl-NL" baseline="0" dirty="0" smtClean="0"/>
              <a:t> willen uit elkaar houden, wat dicht bij elkaar ligt – zeker in de zorg voor mensen met dementie in de laatste levensfase, waar euthanasie problematisch is en artsen soms met de rug tegen de muur staan, als het ondanks alle inspanningen niet lukt om ernstig probleemgedrag te verlichten.</a:t>
            </a:r>
          </a:p>
          <a:p>
            <a:r>
              <a:rPr lang="nl-NL" baseline="0" dirty="0" smtClean="0"/>
              <a:t>4 opmerkingen of kanttekeningen</a:t>
            </a:r>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8</a:t>
            </a:fld>
            <a:endParaRPr lang="nl-NL" dirty="0"/>
          </a:p>
        </p:txBody>
      </p:sp>
    </p:spTree>
    <p:extLst>
      <p:ext uri="{BB962C8B-B14F-4D97-AF65-F5344CB8AC3E}">
        <p14:creationId xmlns:p14="http://schemas.microsoft.com/office/powerpoint/2010/main" val="3920664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Zorgvuldigheidsvoorwaarden</a:t>
            </a:r>
            <a:r>
              <a:rPr lang="nl-NL" baseline="0" dirty="0" smtClean="0"/>
              <a:t> in de </a:t>
            </a:r>
            <a:r>
              <a:rPr lang="nl-NL" baseline="0" dirty="0" err="1" smtClean="0"/>
              <a:t>Wtl</a:t>
            </a:r>
            <a:r>
              <a:rPr lang="nl-NL" baseline="0" dirty="0" smtClean="0"/>
              <a:t>  zijn gegroeid uit een uitvoeringspraktijk die geheel wortelt in levenseindezorg voor wilsbekwame patiënten. </a:t>
            </a:r>
          </a:p>
          <a:p>
            <a:r>
              <a:rPr lang="nl-NL" baseline="0" dirty="0" smtClean="0"/>
              <a:t>De betekenis en samenhang daarvan raakt ontwricht door de wilsverklaring </a:t>
            </a:r>
            <a:r>
              <a:rPr lang="nl-NL" baseline="0" dirty="0" smtClean="0">
                <a:sym typeface="Wingdings" panose="05000000000000000000" pitchFamily="2" charset="2"/>
              </a:rPr>
              <a:t> weeffout in de wet.</a:t>
            </a:r>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10</a:t>
            </a:fld>
            <a:endParaRPr lang="nl-NL" dirty="0"/>
          </a:p>
        </p:txBody>
      </p:sp>
    </p:spTree>
    <p:extLst>
      <p:ext uri="{BB962C8B-B14F-4D97-AF65-F5344CB8AC3E}">
        <p14:creationId xmlns:p14="http://schemas.microsoft.com/office/powerpoint/2010/main" val="26896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Tendentieus en feitelijk onjuist</a:t>
            </a:r>
          </a:p>
          <a:p>
            <a:r>
              <a:rPr lang="nl-NL" dirty="0" smtClean="0"/>
              <a:t>De vraag is wel of goed voorbereide palliatieve sedatie – dat wil</a:t>
            </a:r>
            <a:r>
              <a:rPr lang="nl-NL" baseline="0" dirty="0" smtClean="0"/>
              <a:t> zeggen na zorgvuldige en methodische toepassing van de richtlijn probleemgedrag niet een verkieslijker optie zou zijn geweest, mits er sprake was geweest van refractair probleemgedrag. Dubio</a:t>
            </a:r>
            <a:endParaRPr lang="nl-NL" dirty="0"/>
          </a:p>
        </p:txBody>
      </p:sp>
      <p:sp>
        <p:nvSpPr>
          <p:cNvPr id="4" name="Tijdelijke aanduiding voor dianummer 3"/>
          <p:cNvSpPr>
            <a:spLocks noGrp="1"/>
          </p:cNvSpPr>
          <p:nvPr>
            <p:ph type="sldNum" sz="quarter" idx="10"/>
          </p:nvPr>
        </p:nvSpPr>
        <p:spPr/>
        <p:txBody>
          <a:bodyPr/>
          <a:lstStyle/>
          <a:p>
            <a:pPr>
              <a:defRPr/>
            </a:pPr>
            <a:fld id="{3C40116F-6BB6-B344-A6C2-420187FA5A05}" type="slidenum">
              <a:rPr lang="nl-NL" smtClean="0"/>
              <a:pPr>
                <a:defRPr/>
              </a:pPr>
              <a:t>12</a:t>
            </a:fld>
            <a:endParaRPr lang="nl-NL" dirty="0"/>
          </a:p>
        </p:txBody>
      </p:sp>
    </p:spTree>
    <p:extLst>
      <p:ext uri="{BB962C8B-B14F-4D97-AF65-F5344CB8AC3E}">
        <p14:creationId xmlns:p14="http://schemas.microsoft.com/office/powerpoint/2010/main" val="918644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pic>
        <p:nvPicPr>
          <p:cNvPr id="2"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0" y="132"/>
            <a:ext cx="9140824" cy="514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619523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4" name="Afbeelding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08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jdelijke aanduiding voor datum 1"/>
          <p:cNvSpPr>
            <a:spLocks noGrp="1"/>
          </p:cNvSpPr>
          <p:nvPr>
            <p:ph type="dt" sz="half" idx="10"/>
          </p:nvPr>
        </p:nvSpPr>
        <p:spPr>
          <a:xfrm>
            <a:off x="648072" y="4803998"/>
            <a:ext cx="2771800" cy="274637"/>
          </a:xfrm>
          <a:prstGeom prst="rect">
            <a:avLst/>
          </a:prstGeom>
        </p:spPr>
        <p:txBody>
          <a:bodyPr/>
          <a:lstStyle>
            <a:lvl1pPr>
              <a:defRPr sz="1000" baseline="0">
                <a:solidFill>
                  <a:srgbClr val="003741"/>
                </a:solidFill>
                <a:latin typeface="Trebuchet MS" charset="0"/>
              </a:defRPr>
            </a:lvl1pPr>
          </a:lstStyle>
          <a:p>
            <a:pPr>
              <a:defRPr/>
            </a:pPr>
            <a:r>
              <a:rPr lang="nl-NL" dirty="0" smtClean="0"/>
              <a:t>Titel |  00-00-2018</a:t>
            </a:r>
            <a:endParaRPr lang="nl-NL" dirty="0"/>
          </a:p>
        </p:txBody>
      </p:sp>
      <p:sp>
        <p:nvSpPr>
          <p:cNvPr id="7" name="Tijdelijke aanduiding voor dianummer 3"/>
          <p:cNvSpPr>
            <a:spLocks noGrp="1"/>
          </p:cNvSpPr>
          <p:nvPr>
            <p:ph type="sldNum" sz="quarter" idx="12"/>
          </p:nvPr>
        </p:nvSpPr>
        <p:spPr>
          <a:xfrm>
            <a:off x="6326832" y="4803998"/>
            <a:ext cx="2133600" cy="274637"/>
          </a:xfrm>
          <a:prstGeom prst="rect">
            <a:avLst/>
          </a:prstGeom>
        </p:spPr>
        <p:txBody>
          <a:bodyPr/>
          <a:lstStyle>
            <a:lvl1pPr algn="r">
              <a:defRPr sz="1000" baseline="0">
                <a:solidFill>
                  <a:srgbClr val="003741"/>
                </a:solidFill>
                <a:latin typeface="Trebuchet MS" charset="0"/>
              </a:defRPr>
            </a:lvl1pPr>
          </a:lstStyle>
          <a:p>
            <a:pPr>
              <a:defRPr/>
            </a:pPr>
            <a:fld id="{A872CAB7-7EE7-5B45-B3B2-F69B23DAD883}" type="slidenum">
              <a:rPr lang="nl-NL" smtClean="0"/>
              <a:pPr>
                <a:defRPr/>
              </a:pPr>
              <a:t>‹nr.›</a:t>
            </a:fld>
            <a:endParaRPr lang="nl-NL" dirty="0"/>
          </a:p>
        </p:txBody>
      </p:sp>
    </p:spTree>
    <p:extLst>
      <p:ext uri="{BB962C8B-B14F-4D97-AF65-F5344CB8AC3E}">
        <p14:creationId xmlns:p14="http://schemas.microsoft.com/office/powerpoint/2010/main" val="1732658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pic>
        <p:nvPicPr>
          <p:cNvPr id="2" name="Afbeelding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08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5173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2" name="Afbeelding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08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jdelijke aanduiding voor datum 1"/>
          <p:cNvSpPr>
            <a:spLocks noGrp="1"/>
          </p:cNvSpPr>
          <p:nvPr>
            <p:ph type="dt" sz="half" idx="10"/>
          </p:nvPr>
        </p:nvSpPr>
        <p:spPr>
          <a:xfrm>
            <a:off x="457200" y="4767263"/>
            <a:ext cx="2133600" cy="274637"/>
          </a:xfrm>
          <a:prstGeom prst="rect">
            <a:avLst/>
          </a:prstGeom>
        </p:spPr>
        <p:txBody>
          <a:bodyPr/>
          <a:lstStyle>
            <a:lvl1pPr>
              <a:defRPr baseline="0">
                <a:latin typeface="Trebuchet MS" charset="0"/>
              </a:defRPr>
            </a:lvl1pPr>
          </a:lstStyle>
          <a:p>
            <a:pPr>
              <a:defRPr/>
            </a:pPr>
            <a:r>
              <a:rPr lang="nl-NL" dirty="0" smtClean="0"/>
              <a:t>Titel |  00-00-2018</a:t>
            </a:r>
            <a:endParaRPr lang="nl-NL" dirty="0"/>
          </a:p>
        </p:txBody>
      </p:sp>
      <p:sp>
        <p:nvSpPr>
          <p:cNvPr id="5" name="Tijdelijke aanduiding voor dianummer 3"/>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A872CAB7-7EE7-5B45-B3B2-F69B23DAD883}" type="slidenum">
              <a:rPr lang="nl-NL"/>
              <a:pPr>
                <a:defRPr/>
              </a:pPr>
              <a:t>‹nr.›</a:t>
            </a:fld>
            <a:endParaRPr lang="nl-NL" dirty="0"/>
          </a:p>
        </p:txBody>
      </p:sp>
    </p:spTree>
    <p:extLst>
      <p:ext uri="{BB962C8B-B14F-4D97-AF65-F5344CB8AC3E}">
        <p14:creationId xmlns:p14="http://schemas.microsoft.com/office/powerpoint/2010/main" val="103506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95" name="Shape 95"/>
          <p:cNvSpPr>
            <a:spLocks noGrp="1"/>
          </p:cNvSpPr>
          <p:nvPr>
            <p:ph type="title"/>
          </p:nvPr>
        </p:nvSpPr>
        <p:spPr>
          <a:xfrm>
            <a:off x="903288" y="726282"/>
            <a:ext cx="7548563" cy="775097"/>
          </a:xfrm>
          <a:prstGeom prst="rect">
            <a:avLst/>
          </a:prstGeom>
        </p:spPr>
        <p:txBody>
          <a:bodyPr>
            <a:normAutofit/>
          </a:bodyPr>
          <a:lstStyle/>
          <a:p>
            <a:r>
              <a:t>Titeltekst</a:t>
            </a:r>
          </a:p>
        </p:txBody>
      </p:sp>
      <p:sp>
        <p:nvSpPr>
          <p:cNvPr id="96" name="Shape 96"/>
          <p:cNvSpPr>
            <a:spLocks noGrp="1"/>
          </p:cNvSpPr>
          <p:nvPr>
            <p:ph type="body" idx="1"/>
          </p:nvPr>
        </p:nvSpPr>
        <p:spPr>
          <a:xfrm>
            <a:off x="903288" y="1693069"/>
            <a:ext cx="7548563" cy="3048000"/>
          </a:xfrm>
          <a:prstGeom prst="rect">
            <a:avLst/>
          </a:prstGeom>
        </p:spPr>
        <p:txBody>
          <a:bodyPr/>
          <a:lstStyle>
            <a:lvl3pPr marL="545306"/>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97" name="Shape 97"/>
          <p:cNvSpPr>
            <a:spLocks noGrp="1"/>
          </p:cNvSpPr>
          <p:nvPr>
            <p:ph type="sldNum" sz="quarter" idx="2"/>
          </p:nvPr>
        </p:nvSpPr>
        <p:spPr>
          <a:prstGeom prst="rect">
            <a:avLst/>
          </a:prstGeom>
        </p:spPr>
        <p:txBody>
          <a:bodyPr/>
          <a:lstStyle/>
          <a:p>
            <a:fld id="{86CB4B4D-7CA3-9044-876B-883B54F8677D}" type="slidenum">
              <a:t>‹nr.›</a:t>
            </a:fld>
            <a:endParaRPr/>
          </a:p>
        </p:txBody>
      </p:sp>
    </p:spTree>
    <p:extLst>
      <p:ext uri="{BB962C8B-B14F-4D97-AF65-F5344CB8AC3E}">
        <p14:creationId xmlns:p14="http://schemas.microsoft.com/office/powerpoint/2010/main" val="248259135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Afbeelding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08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jdelijke aanduiding voor dianummer 3"/>
          <p:cNvSpPr>
            <a:spLocks noGrp="1"/>
          </p:cNvSpPr>
          <p:nvPr>
            <p:ph type="sldNum" sz="quarter" idx="4"/>
          </p:nvPr>
        </p:nvSpPr>
        <p:spPr>
          <a:xfrm>
            <a:off x="6326832" y="4803998"/>
            <a:ext cx="2133600" cy="274637"/>
          </a:xfrm>
          <a:prstGeom prst="rect">
            <a:avLst/>
          </a:prstGeom>
        </p:spPr>
        <p:txBody>
          <a:bodyPr/>
          <a:lstStyle>
            <a:lvl1pPr algn="r">
              <a:defRPr sz="1000" baseline="0">
                <a:solidFill>
                  <a:srgbClr val="003741"/>
                </a:solidFill>
                <a:latin typeface="Trebuchet MS" charset="0"/>
              </a:defRPr>
            </a:lvl1pPr>
          </a:lstStyle>
          <a:p>
            <a:pPr>
              <a:defRPr/>
            </a:pPr>
            <a:fld id="{A872CAB7-7EE7-5B45-B3B2-F69B23DAD883}" type="slidenum">
              <a:rPr lang="nl-NL" smtClean="0"/>
              <a:pPr>
                <a:defRPr/>
              </a:pPr>
              <a:t>‹nr.›</a:t>
            </a:fld>
            <a:endParaRPr lang="nl-NL" dirty="0"/>
          </a:p>
        </p:txBody>
      </p:sp>
      <p:sp>
        <p:nvSpPr>
          <p:cNvPr id="13" name="Tijdelijke aanduiding voor datum 1"/>
          <p:cNvSpPr>
            <a:spLocks noGrp="1"/>
          </p:cNvSpPr>
          <p:nvPr>
            <p:ph type="dt" sz="half" idx="2"/>
          </p:nvPr>
        </p:nvSpPr>
        <p:spPr>
          <a:xfrm>
            <a:off x="648072" y="4803998"/>
            <a:ext cx="2771800" cy="274637"/>
          </a:xfrm>
          <a:prstGeom prst="rect">
            <a:avLst/>
          </a:prstGeom>
        </p:spPr>
        <p:txBody>
          <a:bodyPr/>
          <a:lstStyle>
            <a:lvl1pPr>
              <a:defRPr sz="1000" baseline="0">
                <a:solidFill>
                  <a:srgbClr val="003741"/>
                </a:solidFill>
                <a:latin typeface="Trebuchet MS" charset="0"/>
              </a:defRPr>
            </a:lvl1pPr>
          </a:lstStyle>
          <a:p>
            <a:pPr>
              <a:defRPr/>
            </a:pPr>
            <a:r>
              <a:rPr lang="nl-NL" dirty="0" smtClean="0"/>
              <a:t>Titel |  00-00-2018</a:t>
            </a:r>
            <a:endParaRPr lang="nl-NL" dirty="0"/>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Lst>
  <p:hf hdr="0"/>
  <p:txStyles>
    <p:titleStyle>
      <a:lvl1pPr algn="l" defTabSz="685800" rtl="0" eaLnBrk="1" fontAlgn="base" hangingPunct="1">
        <a:spcBef>
          <a:spcPct val="0"/>
        </a:spcBef>
        <a:spcAft>
          <a:spcPct val="0"/>
        </a:spcAft>
        <a:defRPr sz="3300" b="1" i="0" kern="1200" baseline="0">
          <a:solidFill>
            <a:srgbClr val="003741"/>
          </a:solidFill>
          <a:latin typeface="Trebuchet MS" charset="0"/>
          <a:ea typeface="+mj-ea"/>
          <a:cs typeface="+mj-cs"/>
        </a:defRPr>
      </a:lvl1pPr>
      <a:lvl2pPr algn="ctr" defTabSz="685800" rtl="0" eaLnBrk="1" fontAlgn="base" hangingPunct="1">
        <a:spcBef>
          <a:spcPct val="0"/>
        </a:spcBef>
        <a:spcAft>
          <a:spcPct val="0"/>
        </a:spcAft>
        <a:defRPr sz="3300">
          <a:solidFill>
            <a:schemeClr val="tx1"/>
          </a:solidFill>
          <a:latin typeface="Univers 45 Light" charset="0"/>
        </a:defRPr>
      </a:lvl2pPr>
      <a:lvl3pPr algn="ctr" defTabSz="685800" rtl="0" eaLnBrk="1" fontAlgn="base" hangingPunct="1">
        <a:spcBef>
          <a:spcPct val="0"/>
        </a:spcBef>
        <a:spcAft>
          <a:spcPct val="0"/>
        </a:spcAft>
        <a:defRPr sz="3300">
          <a:solidFill>
            <a:schemeClr val="tx1"/>
          </a:solidFill>
          <a:latin typeface="Univers 45 Light" charset="0"/>
        </a:defRPr>
      </a:lvl3pPr>
      <a:lvl4pPr algn="ctr" defTabSz="685800" rtl="0" eaLnBrk="1" fontAlgn="base" hangingPunct="1">
        <a:spcBef>
          <a:spcPct val="0"/>
        </a:spcBef>
        <a:spcAft>
          <a:spcPct val="0"/>
        </a:spcAft>
        <a:defRPr sz="3300">
          <a:solidFill>
            <a:schemeClr val="tx1"/>
          </a:solidFill>
          <a:latin typeface="Univers 45 Light" charset="0"/>
        </a:defRPr>
      </a:lvl4pPr>
      <a:lvl5pPr algn="ctr" defTabSz="685800" rtl="0" eaLnBrk="1" fontAlgn="base" hangingPunct="1">
        <a:spcBef>
          <a:spcPct val="0"/>
        </a:spcBef>
        <a:spcAft>
          <a:spcPct val="0"/>
        </a:spcAft>
        <a:defRPr sz="3300">
          <a:solidFill>
            <a:schemeClr val="tx1"/>
          </a:solidFill>
          <a:latin typeface="Univers 45 Light" charset="0"/>
        </a:defRPr>
      </a:lvl5pPr>
      <a:lvl6pPr marL="457200" algn="ctr" defTabSz="685800" rtl="0" eaLnBrk="1" fontAlgn="base" hangingPunct="1">
        <a:spcBef>
          <a:spcPct val="0"/>
        </a:spcBef>
        <a:spcAft>
          <a:spcPct val="0"/>
        </a:spcAft>
        <a:defRPr sz="3300">
          <a:solidFill>
            <a:schemeClr val="tx1"/>
          </a:solidFill>
          <a:latin typeface="Univers 45 Light" charset="0"/>
        </a:defRPr>
      </a:lvl6pPr>
      <a:lvl7pPr marL="914400" algn="ctr" defTabSz="685800" rtl="0" eaLnBrk="1" fontAlgn="base" hangingPunct="1">
        <a:spcBef>
          <a:spcPct val="0"/>
        </a:spcBef>
        <a:spcAft>
          <a:spcPct val="0"/>
        </a:spcAft>
        <a:defRPr sz="3300">
          <a:solidFill>
            <a:schemeClr val="tx1"/>
          </a:solidFill>
          <a:latin typeface="Univers 45 Light" charset="0"/>
        </a:defRPr>
      </a:lvl7pPr>
      <a:lvl8pPr marL="1371600" algn="ctr" defTabSz="685800" rtl="0" eaLnBrk="1" fontAlgn="base" hangingPunct="1">
        <a:spcBef>
          <a:spcPct val="0"/>
        </a:spcBef>
        <a:spcAft>
          <a:spcPct val="0"/>
        </a:spcAft>
        <a:defRPr sz="3300">
          <a:solidFill>
            <a:schemeClr val="tx1"/>
          </a:solidFill>
          <a:latin typeface="Univers 45 Light" charset="0"/>
        </a:defRPr>
      </a:lvl8pPr>
      <a:lvl9pPr marL="1828800" algn="ctr" defTabSz="685800" rtl="0" eaLnBrk="1" fontAlgn="base" hangingPunct="1">
        <a:spcBef>
          <a:spcPct val="0"/>
        </a:spcBef>
        <a:spcAft>
          <a:spcPct val="0"/>
        </a:spcAft>
        <a:defRPr sz="3300">
          <a:solidFill>
            <a:schemeClr val="tx1"/>
          </a:solidFill>
          <a:latin typeface="Univers 45 Light" charset="0"/>
        </a:defRPr>
      </a:lvl9pPr>
    </p:titleStyle>
    <p:bodyStyle>
      <a:lvl1pPr marL="257175" indent="-257175" algn="l" defTabSz="685800" rtl="0" eaLnBrk="1" fontAlgn="base" hangingPunct="1">
        <a:spcBef>
          <a:spcPct val="20000"/>
        </a:spcBef>
        <a:spcAft>
          <a:spcPct val="0"/>
        </a:spcAft>
        <a:buFont typeface="Arial" charset="0"/>
        <a:buChar char="•"/>
        <a:defRPr sz="2400" kern="1200" baseline="0">
          <a:solidFill>
            <a:srgbClr val="003741"/>
          </a:solidFill>
          <a:latin typeface="Trebuchet MS" charset="0"/>
          <a:ea typeface="+mn-ea"/>
          <a:cs typeface="+mn-cs"/>
        </a:defRPr>
      </a:lvl1pPr>
      <a:lvl2pPr marL="557213" indent="-214313" algn="l" defTabSz="685800" rtl="0" eaLnBrk="1" fontAlgn="base" hangingPunct="1">
        <a:spcBef>
          <a:spcPct val="20000"/>
        </a:spcBef>
        <a:spcAft>
          <a:spcPct val="0"/>
        </a:spcAft>
        <a:buFont typeface="Arial" charset="0"/>
        <a:buChar char="–"/>
        <a:defRPr sz="2100" kern="1200" baseline="0">
          <a:solidFill>
            <a:srgbClr val="003741"/>
          </a:solidFill>
          <a:latin typeface="Trebuchet MS" charset="0"/>
          <a:ea typeface="+mn-ea"/>
          <a:cs typeface="+mn-cs"/>
        </a:defRPr>
      </a:lvl2pPr>
      <a:lvl3pPr marL="857250" indent="-171450" algn="l" defTabSz="685800" rtl="0" eaLnBrk="1" fontAlgn="base" hangingPunct="1">
        <a:spcBef>
          <a:spcPct val="20000"/>
        </a:spcBef>
        <a:spcAft>
          <a:spcPct val="0"/>
        </a:spcAft>
        <a:buFont typeface="Arial" charset="0"/>
        <a:buChar char="•"/>
        <a:defRPr kern="1200" baseline="0">
          <a:solidFill>
            <a:srgbClr val="003741"/>
          </a:solidFill>
          <a:latin typeface="Trebuchet MS" charset="0"/>
          <a:ea typeface="+mn-ea"/>
          <a:cs typeface="+mn-cs"/>
        </a:defRPr>
      </a:lvl3pPr>
      <a:lvl4pPr marL="1200150" indent="-171450" algn="l" defTabSz="685800" rtl="0" eaLnBrk="1" fontAlgn="base" hangingPunct="1">
        <a:spcBef>
          <a:spcPct val="20000"/>
        </a:spcBef>
        <a:spcAft>
          <a:spcPct val="0"/>
        </a:spcAft>
        <a:buFont typeface="Arial" charset="0"/>
        <a:buChar char="–"/>
        <a:defRPr sz="1500" kern="1200" baseline="0">
          <a:solidFill>
            <a:srgbClr val="003741"/>
          </a:solidFill>
          <a:latin typeface="Trebuchet MS" charset="0"/>
          <a:ea typeface="+mn-ea"/>
          <a:cs typeface="+mn-cs"/>
        </a:defRPr>
      </a:lvl4pPr>
      <a:lvl5pPr marL="1543050" indent="-171450" algn="l" defTabSz="685800" rtl="0" eaLnBrk="1" fontAlgn="base" hangingPunct="1">
        <a:spcBef>
          <a:spcPct val="20000"/>
        </a:spcBef>
        <a:spcAft>
          <a:spcPct val="0"/>
        </a:spcAft>
        <a:buFont typeface="Arial" charset="0"/>
        <a:buChar char="»"/>
        <a:defRPr sz="1500" kern="1200" baseline="0">
          <a:solidFill>
            <a:srgbClr val="003741"/>
          </a:solidFill>
          <a:latin typeface="Trebuchet MS" charset="0"/>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Tijdelijke aanduiding voor inhoud 4"/>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0" y="16933"/>
            <a:ext cx="9144000" cy="5145088"/>
          </a:xfrm>
          <a:prstGeom prst="rect">
            <a:avLst/>
          </a:prstGeom>
        </p:spPr>
      </p:pic>
      <p:sp>
        <p:nvSpPr>
          <p:cNvPr id="6" name="Titel 1"/>
          <p:cNvSpPr txBox="1">
            <a:spLocks/>
          </p:cNvSpPr>
          <p:nvPr/>
        </p:nvSpPr>
        <p:spPr>
          <a:xfrm>
            <a:off x="107504" y="771550"/>
            <a:ext cx="8928918" cy="3816424"/>
          </a:xfrm>
          <a:prstGeom prst="rect">
            <a:avLst/>
          </a:prstGeom>
        </p:spPr>
        <p:txBody>
          <a:bodyPr lIns="0" tIns="0" rIns="0" bIns="0"/>
          <a:lstStyle>
            <a:lvl1pPr algn="l" defTabSz="685800" rtl="0" eaLnBrk="1" fontAlgn="base" hangingPunct="1">
              <a:spcBef>
                <a:spcPct val="0"/>
              </a:spcBef>
              <a:spcAft>
                <a:spcPct val="0"/>
              </a:spcAft>
              <a:defRPr sz="3300" b="1" i="0" kern="1200" baseline="0">
                <a:solidFill>
                  <a:srgbClr val="003741"/>
                </a:solidFill>
                <a:latin typeface="Trebuchet MS" charset="0"/>
                <a:ea typeface="+mj-ea"/>
                <a:cs typeface="+mj-cs"/>
              </a:defRPr>
            </a:lvl1pPr>
            <a:lvl2pPr algn="ctr" defTabSz="685800" rtl="0" eaLnBrk="1" fontAlgn="base" hangingPunct="1">
              <a:spcBef>
                <a:spcPct val="0"/>
              </a:spcBef>
              <a:spcAft>
                <a:spcPct val="0"/>
              </a:spcAft>
              <a:defRPr sz="3300">
                <a:solidFill>
                  <a:schemeClr val="tx1"/>
                </a:solidFill>
                <a:latin typeface="Univers 45 Light" charset="0"/>
              </a:defRPr>
            </a:lvl2pPr>
            <a:lvl3pPr algn="ctr" defTabSz="685800" rtl="0" eaLnBrk="1" fontAlgn="base" hangingPunct="1">
              <a:spcBef>
                <a:spcPct val="0"/>
              </a:spcBef>
              <a:spcAft>
                <a:spcPct val="0"/>
              </a:spcAft>
              <a:defRPr sz="3300">
                <a:solidFill>
                  <a:schemeClr val="tx1"/>
                </a:solidFill>
                <a:latin typeface="Univers 45 Light" charset="0"/>
              </a:defRPr>
            </a:lvl3pPr>
            <a:lvl4pPr algn="ctr" defTabSz="685800" rtl="0" eaLnBrk="1" fontAlgn="base" hangingPunct="1">
              <a:spcBef>
                <a:spcPct val="0"/>
              </a:spcBef>
              <a:spcAft>
                <a:spcPct val="0"/>
              </a:spcAft>
              <a:defRPr sz="3300">
                <a:solidFill>
                  <a:schemeClr val="tx1"/>
                </a:solidFill>
                <a:latin typeface="Univers 45 Light" charset="0"/>
              </a:defRPr>
            </a:lvl4pPr>
            <a:lvl5pPr algn="ctr" defTabSz="685800" rtl="0" eaLnBrk="1" fontAlgn="base" hangingPunct="1">
              <a:spcBef>
                <a:spcPct val="0"/>
              </a:spcBef>
              <a:spcAft>
                <a:spcPct val="0"/>
              </a:spcAft>
              <a:defRPr sz="3300">
                <a:solidFill>
                  <a:schemeClr val="tx1"/>
                </a:solidFill>
                <a:latin typeface="Univers 45 Light" charset="0"/>
              </a:defRPr>
            </a:lvl5pPr>
            <a:lvl6pPr marL="457200" algn="ctr" defTabSz="685800" rtl="0" eaLnBrk="1" fontAlgn="base" hangingPunct="1">
              <a:spcBef>
                <a:spcPct val="0"/>
              </a:spcBef>
              <a:spcAft>
                <a:spcPct val="0"/>
              </a:spcAft>
              <a:defRPr sz="3300">
                <a:solidFill>
                  <a:schemeClr val="tx1"/>
                </a:solidFill>
                <a:latin typeface="Univers 45 Light" charset="0"/>
              </a:defRPr>
            </a:lvl6pPr>
            <a:lvl7pPr marL="914400" algn="ctr" defTabSz="685800" rtl="0" eaLnBrk="1" fontAlgn="base" hangingPunct="1">
              <a:spcBef>
                <a:spcPct val="0"/>
              </a:spcBef>
              <a:spcAft>
                <a:spcPct val="0"/>
              </a:spcAft>
              <a:defRPr sz="3300">
                <a:solidFill>
                  <a:schemeClr val="tx1"/>
                </a:solidFill>
                <a:latin typeface="Univers 45 Light" charset="0"/>
              </a:defRPr>
            </a:lvl7pPr>
            <a:lvl8pPr marL="1371600" algn="ctr" defTabSz="685800" rtl="0" eaLnBrk="1" fontAlgn="base" hangingPunct="1">
              <a:spcBef>
                <a:spcPct val="0"/>
              </a:spcBef>
              <a:spcAft>
                <a:spcPct val="0"/>
              </a:spcAft>
              <a:defRPr sz="3300">
                <a:solidFill>
                  <a:schemeClr val="tx1"/>
                </a:solidFill>
                <a:latin typeface="Univers 45 Light" charset="0"/>
              </a:defRPr>
            </a:lvl8pPr>
            <a:lvl9pPr marL="1828800" algn="ctr" defTabSz="685800" rtl="0" eaLnBrk="1" fontAlgn="base" hangingPunct="1">
              <a:spcBef>
                <a:spcPct val="0"/>
              </a:spcBef>
              <a:spcAft>
                <a:spcPct val="0"/>
              </a:spcAft>
              <a:defRPr sz="3300">
                <a:solidFill>
                  <a:schemeClr val="tx1"/>
                </a:solidFill>
                <a:latin typeface="Univers 45 Light" charset="0"/>
              </a:defRPr>
            </a:lvl9pPr>
          </a:lstStyle>
          <a:p>
            <a:pPr algn="ctr"/>
            <a:r>
              <a:rPr lang="nl-NL" altLang="nl-NL" sz="2800" dirty="0" smtClean="0">
                <a:solidFill>
                  <a:schemeClr val="bg1"/>
                </a:solidFill>
                <a:ea typeface="Univers 45 Light" charset="0"/>
                <a:cs typeface="Univers 45 Light" charset="0"/>
              </a:rPr>
              <a:t>Palliatieve sedatie en ernstig probleemgedrag bij dementie</a:t>
            </a:r>
          </a:p>
          <a:p>
            <a:pPr algn="ctr"/>
            <a:endParaRPr lang="nl-NL" altLang="nl-NL" sz="2800" dirty="0">
              <a:solidFill>
                <a:schemeClr val="bg1"/>
              </a:solidFill>
              <a:ea typeface="Univers 45 Light" charset="0"/>
              <a:cs typeface="Univers 45 Light" charset="0"/>
            </a:endParaRPr>
          </a:p>
          <a:p>
            <a:r>
              <a:rPr lang="nl-NL" altLang="nl-NL" sz="2800" dirty="0" smtClean="0">
                <a:solidFill>
                  <a:schemeClr val="bg1"/>
                </a:solidFill>
                <a:ea typeface="Univers 45 Light" charset="0"/>
                <a:cs typeface="Univers 45 Light" charset="0"/>
              </a:rPr>
              <a:t>	</a:t>
            </a:r>
            <a:r>
              <a:rPr lang="nl-NL" altLang="nl-NL" sz="2000" dirty="0" smtClean="0">
                <a:solidFill>
                  <a:schemeClr val="bg1"/>
                </a:solidFill>
                <a:ea typeface="Univers 45 Light" charset="0"/>
                <a:cs typeface="Univers 45 Light" charset="0"/>
              </a:rPr>
              <a:t>Prof. dr. Cees Hertogh</a:t>
            </a:r>
          </a:p>
          <a:p>
            <a:r>
              <a:rPr lang="nl-NL" altLang="nl-NL" sz="2000" dirty="0">
                <a:solidFill>
                  <a:schemeClr val="bg1"/>
                </a:solidFill>
                <a:ea typeface="Univers 45 Light" charset="0"/>
                <a:cs typeface="Univers 45 Light" charset="0"/>
              </a:rPr>
              <a:t>	</a:t>
            </a:r>
            <a:r>
              <a:rPr lang="nl-NL" altLang="nl-NL" sz="2000" dirty="0" smtClean="0">
                <a:solidFill>
                  <a:schemeClr val="bg1"/>
                </a:solidFill>
                <a:ea typeface="Univers 45 Light" charset="0"/>
                <a:cs typeface="Univers 45 Light" charset="0"/>
              </a:rPr>
              <a:t>Amsterdam UMC</a:t>
            </a:r>
          </a:p>
          <a:p>
            <a:endParaRPr lang="nl-NL" altLang="nl-NL" sz="2000" dirty="0">
              <a:solidFill>
                <a:schemeClr val="bg1"/>
              </a:solidFill>
              <a:ea typeface="Univers 45 Light" charset="0"/>
              <a:cs typeface="Univers 45 Light" charset="0"/>
            </a:endParaRPr>
          </a:p>
          <a:p>
            <a:r>
              <a:rPr lang="nl-NL" altLang="nl-NL" sz="2000" dirty="0" smtClean="0">
                <a:solidFill>
                  <a:schemeClr val="bg1"/>
                </a:solidFill>
                <a:ea typeface="Univers 45 Light" charset="0"/>
                <a:cs typeface="Univers 45 Light" charset="0"/>
              </a:rPr>
              <a:t>	De dokter en de dood</a:t>
            </a:r>
          </a:p>
          <a:p>
            <a:r>
              <a:rPr lang="nl-NL" altLang="nl-NL" sz="2000" dirty="0">
                <a:solidFill>
                  <a:schemeClr val="bg1"/>
                </a:solidFill>
                <a:ea typeface="Univers 45 Light" charset="0"/>
                <a:cs typeface="Univers 45 Light" charset="0"/>
              </a:rPr>
              <a:t>	</a:t>
            </a:r>
            <a:r>
              <a:rPr lang="nl-NL" altLang="nl-NL" sz="2000" dirty="0" smtClean="0">
                <a:solidFill>
                  <a:schemeClr val="bg1"/>
                </a:solidFill>
                <a:ea typeface="Univers 45 Light" charset="0"/>
                <a:cs typeface="Univers 45 Light" charset="0"/>
              </a:rPr>
              <a:t>Zwolle</a:t>
            </a:r>
          </a:p>
          <a:p>
            <a:r>
              <a:rPr lang="nl-NL" altLang="nl-NL" sz="2000" dirty="0">
                <a:solidFill>
                  <a:schemeClr val="bg1"/>
                </a:solidFill>
                <a:ea typeface="Univers 45 Light" charset="0"/>
                <a:cs typeface="Univers 45 Light" charset="0"/>
              </a:rPr>
              <a:t>	</a:t>
            </a:r>
            <a:r>
              <a:rPr lang="nl-NL" altLang="nl-NL" sz="2000" dirty="0" smtClean="0">
                <a:solidFill>
                  <a:schemeClr val="bg1"/>
                </a:solidFill>
                <a:ea typeface="Univers 45 Light" charset="0"/>
                <a:cs typeface="Univers 45 Light" charset="0"/>
              </a:rPr>
              <a:t>21 november 2019</a:t>
            </a:r>
            <a:r>
              <a:rPr lang="nl-NL" altLang="nl-NL" dirty="0" smtClean="0">
                <a:solidFill>
                  <a:schemeClr val="bg1"/>
                </a:solidFill>
                <a:ea typeface="Univers 45 Light" charset="0"/>
                <a:cs typeface="Univers 45 Light" charset="0"/>
              </a:rPr>
              <a:t/>
            </a:r>
            <a:br>
              <a:rPr lang="nl-NL" altLang="nl-NL" dirty="0" smtClean="0">
                <a:solidFill>
                  <a:schemeClr val="bg1"/>
                </a:solidFill>
                <a:ea typeface="Univers 45 Light" charset="0"/>
                <a:cs typeface="Univers 45 Light" charset="0"/>
              </a:rPr>
            </a:br>
            <a:endParaRPr lang="nl-NL" altLang="nl-NL" sz="1600" dirty="0">
              <a:solidFill>
                <a:schemeClr val="bg1"/>
              </a:solidFill>
              <a:ea typeface="Univers 45 Light" charset="0"/>
              <a:cs typeface="Univers 45 Light" charset="0"/>
            </a:endParaRPr>
          </a:p>
        </p:txBody>
      </p:sp>
      <p:pic>
        <p:nvPicPr>
          <p:cNvPr id="3" name="Afbeelding 2"/>
          <p:cNvPicPr>
            <a:picLocks noChangeAspect="1"/>
          </p:cNvPicPr>
          <p:nvPr/>
        </p:nvPicPr>
        <p:blipFill>
          <a:blip r:embed="rId4"/>
          <a:stretch>
            <a:fillRect/>
          </a:stretch>
        </p:blipFill>
        <p:spPr>
          <a:xfrm>
            <a:off x="5364088" y="2098502"/>
            <a:ext cx="2664296" cy="2858925"/>
          </a:xfrm>
          <a:prstGeom prst="rect">
            <a:avLst/>
          </a:prstGeom>
        </p:spPr>
      </p:pic>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3288" y="726282"/>
            <a:ext cx="8061200" cy="775097"/>
          </a:xfrm>
        </p:spPr>
        <p:txBody>
          <a:bodyPr>
            <a:normAutofit/>
          </a:bodyPr>
          <a:lstStyle/>
          <a:p>
            <a:r>
              <a:rPr lang="nl-NL" sz="2800" dirty="0" smtClean="0">
                <a:solidFill>
                  <a:srgbClr val="7030A0"/>
                </a:solidFill>
              </a:rPr>
              <a:t>1. ‘Euthanasie is niet meer wat het geweest is’</a:t>
            </a:r>
            <a:endParaRPr lang="nl-NL" sz="2800" dirty="0">
              <a:solidFill>
                <a:srgbClr val="7030A0"/>
              </a:solidFill>
            </a:endParaRPr>
          </a:p>
        </p:txBody>
      </p:sp>
      <p:sp>
        <p:nvSpPr>
          <p:cNvPr id="3" name="Tijdelijke aanduiding voor tekst 2"/>
          <p:cNvSpPr>
            <a:spLocks noGrp="1"/>
          </p:cNvSpPr>
          <p:nvPr>
            <p:ph type="body" idx="1"/>
          </p:nvPr>
        </p:nvSpPr>
        <p:spPr>
          <a:xfrm>
            <a:off x="903288" y="1653850"/>
            <a:ext cx="7548563" cy="3048000"/>
          </a:xfrm>
        </p:spPr>
        <p:txBody>
          <a:bodyPr/>
          <a:lstStyle/>
          <a:p>
            <a:endParaRPr lang="nl-NL"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10</a:t>
            </a:fld>
            <a:endParaRPr lang="nl-NL"/>
          </a:p>
        </p:txBody>
      </p:sp>
    </p:spTree>
    <p:extLst>
      <p:ext uri="{BB962C8B-B14F-4D97-AF65-F5344CB8AC3E}">
        <p14:creationId xmlns:p14="http://schemas.microsoft.com/office/powerpoint/2010/main" val="145104381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3288" y="726282"/>
            <a:ext cx="8061200" cy="775097"/>
          </a:xfrm>
        </p:spPr>
        <p:txBody>
          <a:bodyPr>
            <a:normAutofit/>
          </a:bodyPr>
          <a:lstStyle/>
          <a:p>
            <a:r>
              <a:rPr lang="nl-NL" sz="2800" dirty="0" smtClean="0">
                <a:solidFill>
                  <a:srgbClr val="7030A0"/>
                </a:solidFill>
              </a:rPr>
              <a:t>1. ‘Euthanasie is niet meer wat het geweest is’</a:t>
            </a:r>
            <a:endParaRPr lang="nl-NL" sz="2800" dirty="0">
              <a:solidFill>
                <a:srgbClr val="7030A0"/>
              </a:solidFill>
            </a:endParaRPr>
          </a:p>
        </p:txBody>
      </p:sp>
      <p:sp>
        <p:nvSpPr>
          <p:cNvPr id="3" name="Tijdelijke aanduiding voor tekst 2"/>
          <p:cNvSpPr>
            <a:spLocks noGrp="1"/>
          </p:cNvSpPr>
          <p:nvPr>
            <p:ph type="body" idx="1"/>
          </p:nvPr>
        </p:nvSpPr>
        <p:spPr>
          <a:xfrm>
            <a:off x="903288" y="1653850"/>
            <a:ext cx="7548563" cy="3048000"/>
          </a:xfrm>
        </p:spPr>
        <p:txBody>
          <a:bodyPr/>
          <a:lstStyle/>
          <a:p>
            <a:r>
              <a:rPr lang="nl-NL" dirty="0" smtClean="0"/>
              <a:t>‘koffie-euthanasie’</a:t>
            </a:r>
          </a:p>
          <a:p>
            <a:r>
              <a:rPr lang="nl-NL" dirty="0" smtClean="0"/>
              <a:t>Smalle instemming, brede ontstemming</a:t>
            </a:r>
            <a:endParaRPr lang="nl-NL" dirty="0"/>
          </a:p>
          <a:p>
            <a:r>
              <a:rPr lang="nl-NL" dirty="0" smtClean="0"/>
              <a:t>Consequenties zorgvuldigheidsvoorwaarden:</a:t>
            </a:r>
          </a:p>
          <a:p>
            <a:pPr lvl="1"/>
            <a:r>
              <a:rPr lang="nl-NL" dirty="0" smtClean="0"/>
              <a:t>Geen actueel verzoek</a:t>
            </a:r>
          </a:p>
          <a:p>
            <a:pPr lvl="1"/>
            <a:r>
              <a:rPr lang="nl-NL" dirty="0" smtClean="0"/>
              <a:t>Ondraaglijk lijden </a:t>
            </a:r>
            <a:r>
              <a:rPr lang="nl-NL" dirty="0" smtClean="0">
                <a:sym typeface="Wingdings" panose="05000000000000000000" pitchFamily="2" charset="2"/>
              </a:rPr>
              <a:t> probleemgedrag</a:t>
            </a:r>
          </a:p>
          <a:p>
            <a:pPr lvl="1"/>
            <a:r>
              <a:rPr lang="nl-NL" dirty="0" smtClean="0">
                <a:sym typeface="Wingdings" panose="05000000000000000000" pitchFamily="2" charset="2"/>
              </a:rPr>
              <a:t>Gezamenlijke overtuiging  conformiteit met tekst wilsverklaring</a:t>
            </a:r>
            <a:endParaRPr lang="nl-NL" dirty="0"/>
          </a:p>
          <a:p>
            <a:r>
              <a:rPr lang="nl-NL" dirty="0" smtClean="0"/>
              <a:t>Voor meeste artsen geen begaanbare weg</a:t>
            </a:r>
            <a:endParaRPr lang="nl-NL"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11</a:t>
            </a:fld>
            <a:endParaRPr lang="nl-NL"/>
          </a:p>
        </p:txBody>
      </p:sp>
    </p:spTree>
    <p:extLst>
      <p:ext uri="{BB962C8B-B14F-4D97-AF65-F5344CB8AC3E}">
        <p14:creationId xmlns:p14="http://schemas.microsoft.com/office/powerpoint/2010/main" val="854587243"/>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7" y="843558"/>
            <a:ext cx="7548563" cy="775097"/>
          </a:xfrm>
        </p:spPr>
        <p:txBody>
          <a:bodyPr>
            <a:normAutofit/>
          </a:bodyPr>
          <a:lstStyle/>
          <a:p>
            <a:r>
              <a:rPr lang="nl-NL" sz="3200" dirty="0" smtClean="0">
                <a:solidFill>
                  <a:srgbClr val="7030A0"/>
                </a:solidFill>
              </a:rPr>
              <a:t>‘Koffie-euthanasie’:</a:t>
            </a:r>
            <a:endParaRPr lang="nl-NL" sz="3200" dirty="0">
              <a:solidFill>
                <a:srgbClr val="7030A0"/>
              </a:solidFill>
            </a:endParaRPr>
          </a:p>
        </p:txBody>
      </p:sp>
      <p:sp>
        <p:nvSpPr>
          <p:cNvPr id="3" name="Tijdelijke aanduiding voor tekst 2"/>
          <p:cNvSpPr>
            <a:spLocks noGrp="1"/>
          </p:cNvSpPr>
          <p:nvPr>
            <p:ph type="body" idx="1"/>
          </p:nvPr>
        </p:nvSpPr>
        <p:spPr>
          <a:xfrm>
            <a:off x="683568" y="1419622"/>
            <a:ext cx="7548563" cy="3278357"/>
          </a:xfrm>
        </p:spPr>
        <p:txBody>
          <a:bodyPr/>
          <a:lstStyle/>
          <a:p>
            <a:pPr marL="0" indent="0">
              <a:buNone/>
            </a:pPr>
            <a:endParaRPr lang="nl-NL" sz="2000" dirty="0" smtClean="0"/>
          </a:p>
          <a:p>
            <a:pPr marL="0" indent="0">
              <a:buNone/>
            </a:pPr>
            <a:r>
              <a:rPr lang="nl-NL" sz="2000" dirty="0" smtClean="0"/>
              <a:t>“Wat </a:t>
            </a:r>
            <a:r>
              <a:rPr lang="nl-NL" sz="2000" dirty="0"/>
              <a:t>hier gebeurt maakt artsen onzeker en </a:t>
            </a:r>
            <a:r>
              <a:rPr lang="nl-NL" sz="2000" dirty="0" smtClean="0"/>
              <a:t>bang voor </a:t>
            </a:r>
            <a:r>
              <a:rPr lang="nl-NL" sz="2000" dirty="0"/>
              <a:t>vervolging. Het gevolg van deze </a:t>
            </a:r>
            <a:r>
              <a:rPr lang="nl-NL" sz="2000" dirty="0" smtClean="0"/>
              <a:t>intussen al </a:t>
            </a:r>
            <a:r>
              <a:rPr lang="nl-NL" sz="2000" dirty="0"/>
              <a:t>enkele jaren aanhoudende onzekerheid </a:t>
            </a:r>
            <a:r>
              <a:rPr lang="nl-NL" sz="2000" dirty="0" smtClean="0"/>
              <a:t>over de </a:t>
            </a:r>
            <a:r>
              <a:rPr lang="nl-NL" sz="2000" dirty="0" err="1"/>
              <a:t>Wtl</a:t>
            </a:r>
            <a:r>
              <a:rPr lang="nl-NL" sz="2000" dirty="0"/>
              <a:t> is, dat artsen minder melden en </a:t>
            </a:r>
            <a:r>
              <a:rPr lang="nl-NL" sz="2000" dirty="0" smtClean="0"/>
              <a:t>huiverig worden </a:t>
            </a:r>
            <a:r>
              <a:rPr lang="nl-NL" sz="2000" dirty="0"/>
              <a:t>om euthanasie te geven. </a:t>
            </a:r>
            <a:r>
              <a:rPr lang="nl-NL" sz="2000" dirty="0">
                <a:solidFill>
                  <a:srgbClr val="FF0000"/>
                </a:solidFill>
              </a:rPr>
              <a:t>Zij </a:t>
            </a:r>
            <a:r>
              <a:rPr lang="nl-NL" sz="2000" dirty="0" smtClean="0">
                <a:solidFill>
                  <a:srgbClr val="FF0000"/>
                </a:solidFill>
              </a:rPr>
              <a:t>passen palliatieve </a:t>
            </a:r>
            <a:r>
              <a:rPr lang="nl-NL" sz="2000" dirty="0">
                <a:solidFill>
                  <a:srgbClr val="FF0000"/>
                </a:solidFill>
              </a:rPr>
              <a:t>sedatie toe als verkapte vorm van euthanasie</a:t>
            </a:r>
            <a:r>
              <a:rPr lang="nl-NL" sz="2000" dirty="0"/>
              <a:t>. Dit is geen goede vorm van </a:t>
            </a:r>
            <a:r>
              <a:rPr lang="nl-NL" sz="2000" dirty="0" smtClean="0"/>
              <a:t>euthanasie en </a:t>
            </a:r>
            <a:r>
              <a:rPr lang="nl-NL" sz="2000" dirty="0"/>
              <a:t>de arts onttrekt zich aan toetsing. </a:t>
            </a:r>
            <a:r>
              <a:rPr lang="nl-NL" sz="2000" dirty="0" smtClean="0"/>
              <a:t>Deze ontwikkeling </a:t>
            </a:r>
            <a:r>
              <a:rPr lang="nl-NL" sz="2000" dirty="0"/>
              <a:t>dreigt de </a:t>
            </a:r>
            <a:r>
              <a:rPr lang="nl-NL" sz="2000" dirty="0" err="1"/>
              <a:t>Wtl</a:t>
            </a:r>
            <a:r>
              <a:rPr lang="nl-NL" sz="2000" dirty="0"/>
              <a:t> te ondermijnen</a:t>
            </a:r>
            <a:r>
              <a:rPr lang="nl-NL" sz="2000" dirty="0" smtClean="0"/>
              <a:t>.”</a:t>
            </a:r>
          </a:p>
          <a:p>
            <a:pPr lvl="2" algn="r"/>
            <a:endParaRPr lang="nl-NL" sz="1600" i="1" dirty="0" smtClean="0"/>
          </a:p>
          <a:p>
            <a:pPr marL="373856" lvl="2" indent="0" algn="r">
              <a:buNone/>
            </a:pPr>
            <a:r>
              <a:rPr lang="nl-NL" sz="1600" i="1" dirty="0" smtClean="0"/>
              <a:t>(slotwoord arts 16-8-2019) </a:t>
            </a:r>
            <a:endParaRPr lang="nl-NL" sz="1600" i="1"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12</a:t>
            </a:fld>
            <a:endParaRPr lang="nl-NL" dirty="0"/>
          </a:p>
        </p:txBody>
      </p:sp>
    </p:spTree>
    <p:extLst>
      <p:ext uri="{BB962C8B-B14F-4D97-AF65-F5344CB8AC3E}">
        <p14:creationId xmlns:p14="http://schemas.microsoft.com/office/powerpoint/2010/main" val="2271457499"/>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solidFill>
                  <a:srgbClr val="7030A0"/>
                </a:solidFill>
              </a:rPr>
              <a:t>2. Ethische overwegingen</a:t>
            </a:r>
            <a:endParaRPr lang="nl-NL" sz="2800" dirty="0">
              <a:solidFill>
                <a:srgbClr val="7030A0"/>
              </a:solidFill>
            </a:endParaRPr>
          </a:p>
        </p:txBody>
      </p:sp>
      <p:sp>
        <p:nvSpPr>
          <p:cNvPr id="3" name="Tijdelijke aanduiding voor tekst 2"/>
          <p:cNvSpPr>
            <a:spLocks noGrp="1"/>
          </p:cNvSpPr>
          <p:nvPr>
            <p:ph type="body" idx="1"/>
          </p:nvPr>
        </p:nvSpPr>
        <p:spPr>
          <a:xfrm>
            <a:off x="903288" y="1588596"/>
            <a:ext cx="8061200" cy="3048000"/>
          </a:xfrm>
        </p:spPr>
        <p:txBody>
          <a:bodyPr/>
          <a:lstStyle/>
          <a:p>
            <a:r>
              <a:rPr lang="nl-NL" dirty="0" smtClean="0"/>
              <a:t>Verschil in termijn en beleving</a:t>
            </a:r>
          </a:p>
          <a:p>
            <a:pPr lvl="1"/>
            <a:r>
              <a:rPr lang="nl-NL" dirty="0" smtClean="0"/>
              <a:t>Psychologisch verschil, maar ethisch relevant</a:t>
            </a:r>
          </a:p>
          <a:p>
            <a:pPr lvl="1"/>
            <a:r>
              <a:rPr lang="nl-NL" dirty="0" smtClean="0"/>
              <a:t>‘goed sterven’ , ‘goede dood’</a:t>
            </a:r>
          </a:p>
          <a:p>
            <a:endParaRPr lang="nl-NL" dirty="0"/>
          </a:p>
          <a:p>
            <a:r>
              <a:rPr lang="nl-NL" dirty="0" smtClean="0"/>
              <a:t>Doen sterven versus intensivering symptoomverlichting (≤ 2 </a:t>
            </a:r>
            <a:r>
              <a:rPr lang="nl-NL" dirty="0" err="1" smtClean="0"/>
              <a:t>wkn</a:t>
            </a:r>
            <a:r>
              <a:rPr lang="nl-NL" dirty="0" smtClean="0"/>
              <a:t>)</a:t>
            </a:r>
          </a:p>
          <a:p>
            <a:endParaRPr lang="nl-NL" dirty="0"/>
          </a:p>
          <a:p>
            <a:r>
              <a:rPr lang="nl-NL" dirty="0" smtClean="0"/>
              <a:t>Doen sterven versus laten sterven (≥ 2 </a:t>
            </a:r>
            <a:r>
              <a:rPr lang="nl-NL" dirty="0" err="1" smtClean="0"/>
              <a:t>wkn</a:t>
            </a:r>
            <a:r>
              <a:rPr lang="nl-NL" dirty="0" smtClean="0"/>
              <a:t>)</a:t>
            </a:r>
          </a:p>
          <a:p>
            <a:endParaRPr lang="nl-NL" dirty="0"/>
          </a:p>
          <a:p>
            <a:pPr marL="0" indent="0">
              <a:buNone/>
            </a:pPr>
            <a:endParaRPr lang="nl-NL" dirty="0" smtClean="0"/>
          </a:p>
          <a:p>
            <a:endParaRPr lang="nl-NL" dirty="0"/>
          </a:p>
          <a:p>
            <a:endParaRPr lang="nl-NL" dirty="0" smtClean="0"/>
          </a:p>
          <a:p>
            <a:endParaRPr lang="nl-NL" dirty="0"/>
          </a:p>
          <a:p>
            <a:endParaRPr lang="nl-NL"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13</a:t>
            </a:fld>
            <a:endParaRPr lang="nl-NL"/>
          </a:p>
        </p:txBody>
      </p:sp>
    </p:spTree>
    <p:extLst>
      <p:ext uri="{BB962C8B-B14F-4D97-AF65-F5344CB8AC3E}">
        <p14:creationId xmlns:p14="http://schemas.microsoft.com/office/powerpoint/2010/main" val="13562703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3288" y="627534"/>
            <a:ext cx="7917184" cy="775097"/>
          </a:xfrm>
        </p:spPr>
        <p:txBody>
          <a:bodyPr>
            <a:noAutofit/>
          </a:bodyPr>
          <a:lstStyle/>
          <a:p>
            <a:pPr algn="r"/>
            <a:r>
              <a:rPr lang="nl-NL" sz="2800" dirty="0" smtClean="0">
                <a:solidFill>
                  <a:srgbClr val="7030A0"/>
                </a:solidFill>
              </a:rPr>
              <a:t>3.</a:t>
            </a:r>
            <a:r>
              <a:rPr lang="en-US" sz="2800" dirty="0">
                <a:solidFill>
                  <a:srgbClr val="7030A0"/>
                </a:solidFill>
              </a:rPr>
              <a:t> The concept of dying has become less </a:t>
            </a:r>
            <a:r>
              <a:rPr lang="en-US" sz="2800" dirty="0" smtClean="0">
                <a:solidFill>
                  <a:srgbClr val="7030A0"/>
                </a:solidFill>
              </a:rPr>
              <a:t>clear</a:t>
            </a:r>
            <a:br>
              <a:rPr lang="en-US" sz="2800" dirty="0" smtClean="0">
                <a:solidFill>
                  <a:srgbClr val="7030A0"/>
                </a:solidFill>
              </a:rPr>
            </a:br>
            <a:r>
              <a:rPr lang="nl-NL" sz="2800" dirty="0" smtClean="0">
                <a:solidFill>
                  <a:srgbClr val="7030A0"/>
                </a:solidFill>
              </a:rPr>
              <a:t> </a:t>
            </a:r>
            <a:r>
              <a:rPr lang="nl-NL" sz="1600" dirty="0" smtClean="0">
                <a:solidFill>
                  <a:srgbClr val="7030A0"/>
                </a:solidFill>
              </a:rPr>
              <a:t>(Lynn &amp; Adamson, 2003)</a:t>
            </a:r>
            <a:endParaRPr lang="nl-NL" sz="2800" dirty="0">
              <a:solidFill>
                <a:srgbClr val="7030A0"/>
              </a:solidFill>
            </a:endParaRPr>
          </a:p>
        </p:txBody>
      </p:sp>
      <p:sp>
        <p:nvSpPr>
          <p:cNvPr id="3" name="Tijdelijke aanduiding voor tekst 2"/>
          <p:cNvSpPr>
            <a:spLocks noGrp="1"/>
          </p:cNvSpPr>
          <p:nvPr>
            <p:ph type="body" idx="1"/>
          </p:nvPr>
        </p:nvSpPr>
        <p:spPr/>
        <p:txBody>
          <a:bodyPr/>
          <a:lstStyle/>
          <a:p>
            <a:pPr marL="0" indent="0">
              <a:buNone/>
            </a:pPr>
            <a:endParaRPr lang="en-US" dirty="0" smtClean="0"/>
          </a:p>
          <a:p>
            <a:endParaRPr lang="en-US" dirty="0"/>
          </a:p>
          <a:p>
            <a:pPr marL="0" indent="0">
              <a:buNone/>
            </a:pPr>
            <a:endParaRPr lang="nl-NL" dirty="0" smtClean="0"/>
          </a:p>
          <a:p>
            <a:endParaRPr lang="nl-NL"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14</a:t>
            </a:fld>
            <a:endParaRPr lang="nl-NL"/>
          </a:p>
        </p:txBody>
      </p:sp>
    </p:spTree>
    <p:extLst>
      <p:ext uri="{BB962C8B-B14F-4D97-AF65-F5344CB8AC3E}">
        <p14:creationId xmlns:p14="http://schemas.microsoft.com/office/powerpoint/2010/main" val="192659483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3288" y="627534"/>
            <a:ext cx="7917184" cy="775097"/>
          </a:xfrm>
        </p:spPr>
        <p:txBody>
          <a:bodyPr>
            <a:noAutofit/>
          </a:bodyPr>
          <a:lstStyle/>
          <a:p>
            <a:pPr algn="r"/>
            <a:r>
              <a:rPr lang="nl-NL" sz="2800" dirty="0" smtClean="0">
                <a:solidFill>
                  <a:srgbClr val="7030A0"/>
                </a:solidFill>
              </a:rPr>
              <a:t>3.</a:t>
            </a:r>
            <a:r>
              <a:rPr lang="en-US" sz="2800" dirty="0">
                <a:solidFill>
                  <a:srgbClr val="7030A0"/>
                </a:solidFill>
              </a:rPr>
              <a:t> The concept of dying has become less </a:t>
            </a:r>
            <a:r>
              <a:rPr lang="en-US" sz="2800" dirty="0" smtClean="0">
                <a:solidFill>
                  <a:srgbClr val="7030A0"/>
                </a:solidFill>
              </a:rPr>
              <a:t>clear</a:t>
            </a:r>
            <a:br>
              <a:rPr lang="en-US" sz="2800" dirty="0" smtClean="0">
                <a:solidFill>
                  <a:srgbClr val="7030A0"/>
                </a:solidFill>
              </a:rPr>
            </a:br>
            <a:r>
              <a:rPr lang="nl-NL" sz="2800" dirty="0" smtClean="0">
                <a:solidFill>
                  <a:srgbClr val="7030A0"/>
                </a:solidFill>
              </a:rPr>
              <a:t> </a:t>
            </a:r>
            <a:r>
              <a:rPr lang="nl-NL" sz="1600" dirty="0" smtClean="0">
                <a:solidFill>
                  <a:srgbClr val="7030A0"/>
                </a:solidFill>
              </a:rPr>
              <a:t>(Lynn &amp; Adamson, 2003)</a:t>
            </a:r>
            <a:endParaRPr lang="nl-NL" sz="2800" dirty="0">
              <a:solidFill>
                <a:srgbClr val="7030A0"/>
              </a:solidFill>
            </a:endParaRPr>
          </a:p>
        </p:txBody>
      </p:sp>
      <p:sp>
        <p:nvSpPr>
          <p:cNvPr id="3" name="Tijdelijke aanduiding voor tekst 2"/>
          <p:cNvSpPr>
            <a:spLocks noGrp="1"/>
          </p:cNvSpPr>
          <p:nvPr>
            <p:ph type="body" idx="1"/>
          </p:nvPr>
        </p:nvSpPr>
        <p:spPr/>
        <p:txBody>
          <a:bodyPr/>
          <a:lstStyle/>
          <a:p>
            <a:r>
              <a:rPr lang="en-US" dirty="0" smtClean="0"/>
              <a:t>“No </a:t>
            </a:r>
            <a:r>
              <a:rPr lang="en-US" dirty="0"/>
              <a:t>sharp transition between terminally ill and </a:t>
            </a:r>
            <a:r>
              <a:rPr lang="en-US" dirty="0" smtClean="0"/>
              <a:t>dying, (hence) better </a:t>
            </a:r>
            <a:r>
              <a:rPr lang="en-US" dirty="0"/>
              <a:t>to focus </a:t>
            </a:r>
            <a:r>
              <a:rPr lang="en-US" dirty="0" smtClean="0"/>
              <a:t>on </a:t>
            </a:r>
            <a:r>
              <a:rPr lang="en-US" dirty="0"/>
              <a:t>fragility than time to </a:t>
            </a:r>
            <a:r>
              <a:rPr lang="en-US" dirty="0" smtClean="0"/>
              <a:t>death”</a:t>
            </a:r>
          </a:p>
          <a:p>
            <a:endParaRPr lang="en-US" dirty="0"/>
          </a:p>
          <a:p>
            <a:r>
              <a:rPr lang="en-US" dirty="0" smtClean="0"/>
              <a:t>KNMG: </a:t>
            </a:r>
            <a:r>
              <a:rPr lang="en-US" dirty="0" err="1" smtClean="0"/>
              <a:t>hst</a:t>
            </a:r>
            <a:r>
              <a:rPr lang="en-US" dirty="0" smtClean="0"/>
              <a:t>. 3.3. ‘</a:t>
            </a:r>
            <a:r>
              <a:rPr lang="en-US" dirty="0" err="1" smtClean="0"/>
              <a:t>bijzondere</a:t>
            </a:r>
            <a:r>
              <a:rPr lang="en-US" dirty="0" smtClean="0"/>
              <a:t> </a:t>
            </a:r>
            <a:r>
              <a:rPr lang="en-US" dirty="0" err="1" smtClean="0"/>
              <a:t>situatie</a:t>
            </a:r>
            <a:r>
              <a:rPr lang="en-US" dirty="0" smtClean="0"/>
              <a:t>’</a:t>
            </a:r>
          </a:p>
          <a:p>
            <a:endParaRPr lang="en-US" dirty="0"/>
          </a:p>
          <a:p>
            <a:r>
              <a:rPr lang="en-US" dirty="0" err="1" smtClean="0"/>
              <a:t>Toepasbaarheid</a:t>
            </a:r>
            <a:r>
              <a:rPr lang="en-US" dirty="0" smtClean="0"/>
              <a:t> KNMG </a:t>
            </a:r>
            <a:r>
              <a:rPr lang="en-US" dirty="0" err="1" smtClean="0"/>
              <a:t>richtlijn</a:t>
            </a:r>
            <a:r>
              <a:rPr lang="en-US" dirty="0" smtClean="0"/>
              <a:t> </a:t>
            </a:r>
            <a:r>
              <a:rPr lang="en-US" dirty="0" err="1" smtClean="0"/>
              <a:t>buiten</a:t>
            </a:r>
            <a:r>
              <a:rPr lang="en-US" dirty="0" smtClean="0"/>
              <a:t> </a:t>
            </a:r>
            <a:r>
              <a:rPr lang="en-US" dirty="0" err="1" smtClean="0"/>
              <a:t>referentieframe</a:t>
            </a:r>
            <a:r>
              <a:rPr lang="en-US" dirty="0" smtClean="0"/>
              <a:t> van de </a:t>
            </a:r>
            <a:r>
              <a:rPr lang="en-US" dirty="0" err="1" smtClean="0"/>
              <a:t>oncologie</a:t>
            </a:r>
            <a:r>
              <a:rPr lang="en-US" dirty="0" smtClean="0"/>
              <a:t> ???</a:t>
            </a:r>
            <a:endParaRPr lang="en-US" dirty="0"/>
          </a:p>
          <a:p>
            <a:pPr marL="0" indent="0">
              <a:buNone/>
            </a:pPr>
            <a:endParaRPr lang="en-US" dirty="0" smtClean="0"/>
          </a:p>
          <a:p>
            <a:endParaRPr lang="en-US" dirty="0"/>
          </a:p>
          <a:p>
            <a:r>
              <a:rPr lang="en-US" dirty="0" smtClean="0"/>
              <a:t> </a:t>
            </a:r>
            <a:endParaRPr lang="en-US" dirty="0"/>
          </a:p>
          <a:p>
            <a:endParaRPr lang="nl-NL" dirty="0" smtClean="0"/>
          </a:p>
          <a:p>
            <a:endParaRPr lang="nl-NL"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15</a:t>
            </a:fld>
            <a:endParaRPr lang="nl-NL"/>
          </a:p>
        </p:txBody>
      </p:sp>
    </p:spTree>
    <p:extLst>
      <p:ext uri="{BB962C8B-B14F-4D97-AF65-F5344CB8AC3E}">
        <p14:creationId xmlns:p14="http://schemas.microsoft.com/office/powerpoint/2010/main" val="16525323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pPr>
              <a:defRPr/>
            </a:pPr>
            <a:r>
              <a:rPr lang="nl-NL" smtClean="0"/>
              <a:t>Titel |  00-00-2018</a:t>
            </a:r>
            <a:endParaRPr lang="nl-NL" dirty="0"/>
          </a:p>
        </p:txBody>
      </p:sp>
      <p:sp>
        <p:nvSpPr>
          <p:cNvPr id="3" name="Tijdelijke aanduiding voor dianummer 2"/>
          <p:cNvSpPr>
            <a:spLocks noGrp="1"/>
          </p:cNvSpPr>
          <p:nvPr>
            <p:ph type="sldNum" sz="quarter" idx="12"/>
          </p:nvPr>
        </p:nvSpPr>
        <p:spPr/>
        <p:txBody>
          <a:bodyPr/>
          <a:lstStyle/>
          <a:p>
            <a:pPr>
              <a:defRPr/>
            </a:pPr>
            <a:fld id="{A872CAB7-7EE7-5B45-B3B2-F69B23DAD883}" type="slidenum">
              <a:rPr lang="nl-NL" smtClean="0"/>
              <a:pPr>
                <a:defRPr/>
              </a:pPr>
              <a:t>16</a:t>
            </a:fld>
            <a:endParaRPr lang="nl-NL" dirty="0"/>
          </a:p>
        </p:txBody>
      </p:sp>
      <p:pic>
        <p:nvPicPr>
          <p:cNvPr id="4" name="Afbeelding 3"/>
          <p:cNvPicPr>
            <a:picLocks noChangeAspect="1"/>
          </p:cNvPicPr>
          <p:nvPr/>
        </p:nvPicPr>
        <p:blipFill>
          <a:blip r:embed="rId2"/>
          <a:stretch>
            <a:fillRect/>
          </a:stretch>
        </p:blipFill>
        <p:spPr>
          <a:xfrm>
            <a:off x="621784" y="599219"/>
            <a:ext cx="5346655" cy="4474852"/>
          </a:xfrm>
          <a:prstGeom prst="rect">
            <a:avLst/>
          </a:prstGeom>
        </p:spPr>
      </p:pic>
      <p:pic>
        <p:nvPicPr>
          <p:cNvPr id="5" name="Afbeelding 4"/>
          <p:cNvPicPr>
            <a:picLocks noChangeAspect="1"/>
          </p:cNvPicPr>
          <p:nvPr/>
        </p:nvPicPr>
        <p:blipFill>
          <a:blip r:embed="rId3"/>
          <a:stretch>
            <a:fillRect/>
          </a:stretch>
        </p:blipFill>
        <p:spPr>
          <a:xfrm>
            <a:off x="6034106" y="4083918"/>
            <a:ext cx="2719052" cy="499915"/>
          </a:xfrm>
          <a:prstGeom prst="rect">
            <a:avLst/>
          </a:prstGeom>
        </p:spPr>
      </p:pic>
    </p:spTree>
    <p:extLst>
      <p:ext uri="{BB962C8B-B14F-4D97-AF65-F5344CB8AC3E}">
        <p14:creationId xmlns:p14="http://schemas.microsoft.com/office/powerpoint/2010/main" val="27575029"/>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3288" y="726282"/>
            <a:ext cx="8061200" cy="775097"/>
          </a:xfrm>
        </p:spPr>
        <p:txBody>
          <a:bodyPr>
            <a:normAutofit fontScale="90000"/>
          </a:bodyPr>
          <a:lstStyle/>
          <a:p>
            <a:r>
              <a:rPr lang="nl-NL" sz="2800" dirty="0" smtClean="0">
                <a:solidFill>
                  <a:srgbClr val="7030A0"/>
                </a:solidFill>
              </a:rPr>
              <a:t>4. Refractair probleemgedrag duidt op ‘</a:t>
            </a:r>
            <a:r>
              <a:rPr lang="nl-NL" sz="2800" dirty="0" err="1" smtClean="0">
                <a:solidFill>
                  <a:srgbClr val="7030A0"/>
                </a:solidFill>
              </a:rPr>
              <a:t>breinfalen</a:t>
            </a:r>
            <a:r>
              <a:rPr lang="nl-NL" sz="2800" dirty="0" smtClean="0">
                <a:solidFill>
                  <a:srgbClr val="7030A0"/>
                </a:solidFill>
              </a:rPr>
              <a:t>’ met sombere prognose</a:t>
            </a:r>
            <a:endParaRPr lang="nl-NL" sz="2800" dirty="0">
              <a:solidFill>
                <a:srgbClr val="7030A0"/>
              </a:solidFill>
            </a:endParaRPr>
          </a:p>
        </p:txBody>
      </p:sp>
      <p:sp>
        <p:nvSpPr>
          <p:cNvPr id="3" name="Tijdelijke aanduiding voor tekst 2"/>
          <p:cNvSpPr>
            <a:spLocks noGrp="1"/>
          </p:cNvSpPr>
          <p:nvPr>
            <p:ph type="body" idx="1"/>
          </p:nvPr>
        </p:nvSpPr>
        <p:spPr/>
        <p:txBody>
          <a:bodyPr/>
          <a:lstStyle/>
          <a:p>
            <a:endParaRPr lang="nl-NL" dirty="0" smtClean="0"/>
          </a:p>
          <a:p>
            <a:r>
              <a:rPr lang="nl-NL" dirty="0" smtClean="0"/>
              <a:t>Catastrofale reactie (</a:t>
            </a:r>
            <a:r>
              <a:rPr lang="nl-NL" dirty="0" err="1" smtClean="0"/>
              <a:t>Goldstein</a:t>
            </a:r>
            <a:r>
              <a:rPr lang="nl-NL" dirty="0" smtClean="0"/>
              <a:t>)</a:t>
            </a:r>
            <a:endParaRPr lang="nl-NL" dirty="0"/>
          </a:p>
          <a:p>
            <a:endParaRPr lang="nl-NL" dirty="0"/>
          </a:p>
          <a:p>
            <a:r>
              <a:rPr lang="nl-NL" dirty="0" smtClean="0"/>
              <a:t>Leven dat ‘ten gronde gaat’</a:t>
            </a:r>
          </a:p>
          <a:p>
            <a:endParaRPr lang="nl-NL" dirty="0" smtClean="0"/>
          </a:p>
          <a:p>
            <a:r>
              <a:rPr lang="nl-NL" dirty="0"/>
              <a:t>Kwaliteit van leven???</a:t>
            </a:r>
          </a:p>
          <a:p>
            <a:endParaRPr lang="nl-NL" dirty="0" smtClean="0"/>
          </a:p>
          <a:p>
            <a:endParaRPr lang="nl-NL" dirty="0"/>
          </a:p>
          <a:p>
            <a:endParaRPr lang="nl-NL"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17</a:t>
            </a:fld>
            <a:endParaRPr lang="nl-NL"/>
          </a:p>
        </p:txBody>
      </p:sp>
    </p:spTree>
    <p:extLst>
      <p:ext uri="{BB962C8B-B14F-4D97-AF65-F5344CB8AC3E}">
        <p14:creationId xmlns:p14="http://schemas.microsoft.com/office/powerpoint/2010/main" val="757852324"/>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3288" y="726282"/>
            <a:ext cx="7917184" cy="775097"/>
          </a:xfrm>
        </p:spPr>
        <p:txBody>
          <a:bodyPr>
            <a:normAutofit fontScale="90000"/>
          </a:bodyPr>
          <a:lstStyle/>
          <a:p>
            <a:r>
              <a:rPr lang="nl-NL" dirty="0" smtClean="0">
                <a:solidFill>
                  <a:srgbClr val="7030A0"/>
                </a:solidFill>
              </a:rPr>
              <a:t>Refractair probleem gedrag </a:t>
            </a:r>
            <a:r>
              <a:rPr lang="nl-NL" dirty="0" smtClean="0">
                <a:solidFill>
                  <a:srgbClr val="7030A0"/>
                </a:solidFill>
                <a:sym typeface="Wingdings" panose="05000000000000000000" pitchFamily="2" charset="2"/>
              </a:rPr>
              <a:t></a:t>
            </a:r>
            <a:r>
              <a:rPr lang="nl-NL" dirty="0" smtClean="0">
                <a:solidFill>
                  <a:srgbClr val="7030A0"/>
                </a:solidFill>
              </a:rPr>
              <a:t> twee opties:</a:t>
            </a:r>
            <a:endParaRPr lang="nl-NL" dirty="0">
              <a:solidFill>
                <a:srgbClr val="7030A0"/>
              </a:solidFill>
            </a:endParaRPr>
          </a:p>
        </p:txBody>
      </p:sp>
      <p:sp>
        <p:nvSpPr>
          <p:cNvPr id="3" name="Tijdelijke aanduiding voor tekst 2"/>
          <p:cNvSpPr>
            <a:spLocks noGrp="1"/>
          </p:cNvSpPr>
          <p:nvPr>
            <p:ph type="body" idx="1"/>
          </p:nvPr>
        </p:nvSpPr>
        <p:spPr/>
        <p:txBody>
          <a:bodyPr/>
          <a:lstStyle/>
          <a:p>
            <a:r>
              <a:rPr lang="nl-NL" dirty="0" smtClean="0"/>
              <a:t>Kortdurende (intermitterende) sedatie</a:t>
            </a:r>
          </a:p>
          <a:p>
            <a:pPr lvl="1"/>
            <a:r>
              <a:rPr lang="nl-NL" i="1" dirty="0" smtClean="0"/>
              <a:t>Bij dementie reële behandeloptie!</a:t>
            </a:r>
          </a:p>
          <a:p>
            <a:pPr lvl="1"/>
            <a:r>
              <a:rPr lang="nl-NL" i="1" dirty="0" smtClean="0"/>
              <a:t>Niet slechts voorstadium van diepe sedatie</a:t>
            </a:r>
          </a:p>
          <a:p>
            <a:endParaRPr lang="nl-NL" dirty="0"/>
          </a:p>
          <a:p>
            <a:r>
              <a:rPr lang="nl-NL" dirty="0" smtClean="0"/>
              <a:t>Diepe sedatie tot het levenseinde</a:t>
            </a:r>
          </a:p>
          <a:p>
            <a:pPr lvl="1"/>
            <a:r>
              <a:rPr lang="nl-NL" i="1" dirty="0" smtClean="0"/>
              <a:t>Ultimum refugium na falen kortdurende (intermitterende) sedatie</a:t>
            </a:r>
          </a:p>
          <a:p>
            <a:pPr lvl="1"/>
            <a:r>
              <a:rPr lang="nl-NL" i="1" dirty="0" smtClean="0"/>
              <a:t>Toepasbaar in laatste levensfase, </a:t>
            </a:r>
            <a:r>
              <a:rPr lang="nl-NL" i="1" dirty="0" smtClean="0">
                <a:solidFill>
                  <a:srgbClr val="FF0000"/>
                </a:solidFill>
              </a:rPr>
              <a:t>= ≥ 2 weken</a:t>
            </a:r>
          </a:p>
          <a:p>
            <a:pPr lvl="1"/>
            <a:endParaRPr lang="nl-NL" i="1"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18</a:t>
            </a:fld>
            <a:endParaRPr lang="nl-NL"/>
          </a:p>
        </p:txBody>
      </p:sp>
    </p:spTree>
    <p:extLst>
      <p:ext uri="{BB962C8B-B14F-4D97-AF65-F5344CB8AC3E}">
        <p14:creationId xmlns:p14="http://schemas.microsoft.com/office/powerpoint/2010/main" val="86916013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400" dirty="0" smtClean="0">
                <a:solidFill>
                  <a:srgbClr val="7030A0"/>
                </a:solidFill>
              </a:rPr>
              <a:t>Potentiële belangenverstrengeling:	Geen</a:t>
            </a:r>
            <a:endParaRPr lang="nl-NL" sz="2400" dirty="0">
              <a:solidFill>
                <a:srgbClr val="7030A0"/>
              </a:solidFill>
            </a:endParaRPr>
          </a:p>
        </p:txBody>
      </p:sp>
      <p:sp>
        <p:nvSpPr>
          <p:cNvPr id="3" name="Tijdelijke aanduiding voor tekst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2</a:t>
            </a:fld>
            <a:endParaRPr lang="nl-NL"/>
          </a:p>
        </p:txBody>
      </p:sp>
    </p:spTree>
    <p:extLst>
      <p:ext uri="{BB962C8B-B14F-4D97-AF65-F5344CB8AC3E}">
        <p14:creationId xmlns:p14="http://schemas.microsoft.com/office/powerpoint/2010/main" val="245167401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575111"/>
            <a:ext cx="7548563" cy="775097"/>
          </a:xfrm>
        </p:spPr>
        <p:txBody>
          <a:bodyPr>
            <a:normAutofit/>
          </a:bodyPr>
          <a:lstStyle/>
          <a:p>
            <a:pPr algn="ctr"/>
            <a:r>
              <a:rPr lang="nl-NL" sz="3200" dirty="0" smtClean="0">
                <a:solidFill>
                  <a:srgbClr val="7030A0"/>
                </a:solidFill>
              </a:rPr>
              <a:t>Casus anno 1995:</a:t>
            </a:r>
            <a:endParaRPr lang="nl-NL" sz="3200" dirty="0">
              <a:solidFill>
                <a:srgbClr val="7030A0"/>
              </a:solidFill>
            </a:endParaRPr>
          </a:p>
        </p:txBody>
      </p:sp>
      <p:sp>
        <p:nvSpPr>
          <p:cNvPr id="3" name="Tijdelijke aanduiding voor tekst 2"/>
          <p:cNvSpPr>
            <a:spLocks noGrp="1"/>
          </p:cNvSpPr>
          <p:nvPr>
            <p:ph type="body" idx="1"/>
          </p:nvPr>
        </p:nvSpPr>
        <p:spPr>
          <a:xfrm>
            <a:off x="899592" y="1203598"/>
            <a:ext cx="8136904" cy="3875037"/>
          </a:xfrm>
        </p:spPr>
        <p:txBody>
          <a:bodyPr/>
          <a:lstStyle/>
          <a:p>
            <a:endParaRPr lang="nl-NL" sz="2000" dirty="0" smtClean="0"/>
          </a:p>
          <a:p>
            <a:r>
              <a:rPr lang="nl-NL" sz="2000" dirty="0"/>
              <a:t>♀, 78 </a:t>
            </a:r>
            <a:r>
              <a:rPr lang="nl-NL" sz="2000" dirty="0" err="1" smtClean="0"/>
              <a:t>jr</a:t>
            </a:r>
            <a:r>
              <a:rPr lang="nl-NL" sz="2000" dirty="0" smtClean="0"/>
              <a:t>, </a:t>
            </a:r>
            <a:r>
              <a:rPr lang="nl-NL" sz="2000" dirty="0" smtClean="0"/>
              <a:t>verpleeghuisopname, </a:t>
            </a:r>
            <a:r>
              <a:rPr lang="nl-NL" sz="2000" dirty="0" smtClean="0"/>
              <a:t>ziekte van Alzheimer</a:t>
            </a:r>
          </a:p>
          <a:p>
            <a:r>
              <a:rPr lang="nl-NL" sz="2000" dirty="0" smtClean="0"/>
              <a:t>Motorische onrust: rusteloos rondlopen, 16-20 u/dag, afwerend naar anderen, vallen</a:t>
            </a:r>
          </a:p>
          <a:p>
            <a:r>
              <a:rPr lang="nl-NL" sz="2000" dirty="0" smtClean="0"/>
              <a:t>Automutilatie: beschadiging eigen lichaam, met hoofd bonken tegen muren</a:t>
            </a:r>
          </a:p>
          <a:p>
            <a:r>
              <a:rPr lang="nl-NL" sz="2000" dirty="0" smtClean="0"/>
              <a:t>Fatische stoornissen; geen contact met naasten, zorgmedewerkers</a:t>
            </a:r>
          </a:p>
          <a:p>
            <a:r>
              <a:rPr lang="nl-NL" sz="2000" dirty="0" smtClean="0"/>
              <a:t>Put zichzelf enorm uit</a:t>
            </a:r>
          </a:p>
          <a:p>
            <a:r>
              <a:rPr lang="nl-NL" sz="2000" dirty="0" smtClean="0"/>
              <a:t>Eet en drinkt nauwelijks (‘verleiden’ met </a:t>
            </a:r>
            <a:r>
              <a:rPr lang="nl-NL" sz="2000" dirty="0" err="1" smtClean="0"/>
              <a:t>fingerfood</a:t>
            </a:r>
            <a:r>
              <a:rPr lang="nl-NL" sz="2000" dirty="0" smtClean="0"/>
              <a:t>)</a:t>
            </a:r>
          </a:p>
          <a:p>
            <a:r>
              <a:rPr lang="nl-NL" sz="2000" dirty="0" smtClean="0"/>
              <a:t>Familie komt ± niet meer op bezoek</a:t>
            </a:r>
            <a:r>
              <a:rPr lang="nl-NL" dirty="0" smtClean="0"/>
              <a:t> </a:t>
            </a:r>
          </a:p>
          <a:p>
            <a:endParaRPr lang="nl-NL" dirty="0" smtClean="0"/>
          </a:p>
          <a:p>
            <a:endParaRPr lang="nl-NL" dirty="0" smtClean="0"/>
          </a:p>
          <a:p>
            <a:endParaRPr lang="nl-NL"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3</a:t>
            </a:fld>
            <a:endParaRPr lang="nl-NL"/>
          </a:p>
        </p:txBody>
      </p:sp>
    </p:spTree>
    <p:extLst>
      <p:ext uri="{BB962C8B-B14F-4D97-AF65-F5344CB8AC3E}">
        <p14:creationId xmlns:p14="http://schemas.microsoft.com/office/powerpoint/2010/main" val="118174223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3200" dirty="0" smtClean="0">
                <a:solidFill>
                  <a:srgbClr val="7030A0"/>
                </a:solidFill>
              </a:rPr>
              <a:t>Beloop</a:t>
            </a:r>
            <a:endParaRPr lang="nl-NL" sz="3200" dirty="0">
              <a:solidFill>
                <a:srgbClr val="7030A0"/>
              </a:solidFill>
            </a:endParaRPr>
          </a:p>
        </p:txBody>
      </p:sp>
      <p:sp>
        <p:nvSpPr>
          <p:cNvPr id="3" name="Tijdelijke aanduiding voor tekst 2"/>
          <p:cNvSpPr>
            <a:spLocks noGrp="1"/>
          </p:cNvSpPr>
          <p:nvPr>
            <p:ph type="body" idx="1"/>
          </p:nvPr>
        </p:nvSpPr>
        <p:spPr/>
        <p:txBody>
          <a:bodyPr/>
          <a:lstStyle/>
          <a:p>
            <a:r>
              <a:rPr lang="nl-NL" sz="2000" dirty="0" smtClean="0"/>
              <a:t>Geen bevredigend resultaat op multidisciplinaire interventies</a:t>
            </a:r>
          </a:p>
          <a:p>
            <a:endParaRPr lang="nl-NL" sz="2000" dirty="0" smtClean="0"/>
          </a:p>
          <a:p>
            <a:r>
              <a:rPr lang="nl-NL" sz="2000" dirty="0" smtClean="0"/>
              <a:t>Psychofarmaca +++; enig effect, maar vooral door sederende neveneffecten</a:t>
            </a:r>
          </a:p>
          <a:p>
            <a:endParaRPr lang="nl-NL" sz="2000" dirty="0"/>
          </a:p>
          <a:p>
            <a:r>
              <a:rPr lang="nl-NL" sz="2000" dirty="0"/>
              <a:t>T</a:t>
            </a:r>
            <a:r>
              <a:rPr lang="nl-NL" sz="2000" dirty="0" smtClean="0"/>
              <a:t>oenemend vallen</a:t>
            </a:r>
          </a:p>
          <a:p>
            <a:endParaRPr lang="nl-NL" sz="2000" dirty="0"/>
          </a:p>
          <a:p>
            <a:r>
              <a:rPr lang="nl-NL" sz="2000" dirty="0" smtClean="0"/>
              <a:t>Overlijdt uiteindelijk t.g.v. aspiratiepneumonie </a:t>
            </a:r>
            <a:endParaRPr lang="nl-NL" sz="2000"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4</a:t>
            </a:fld>
            <a:endParaRPr lang="nl-NL"/>
          </a:p>
        </p:txBody>
      </p:sp>
    </p:spTree>
    <p:extLst>
      <p:ext uri="{BB962C8B-B14F-4D97-AF65-F5344CB8AC3E}">
        <p14:creationId xmlns:p14="http://schemas.microsoft.com/office/powerpoint/2010/main" val="270608124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2800" dirty="0" smtClean="0">
                <a:solidFill>
                  <a:srgbClr val="7030A0"/>
                </a:solidFill>
              </a:rPr>
              <a:t>Anno 2019: </a:t>
            </a:r>
            <a:r>
              <a:rPr lang="nl-NL" sz="2800" dirty="0">
                <a:solidFill>
                  <a:srgbClr val="7030A0"/>
                </a:solidFill>
              </a:rPr>
              <a:t>r</a:t>
            </a:r>
            <a:r>
              <a:rPr lang="nl-NL" sz="2800" dirty="0" smtClean="0">
                <a:solidFill>
                  <a:srgbClr val="7030A0"/>
                </a:solidFill>
              </a:rPr>
              <a:t>efractair probleemgedrag</a:t>
            </a:r>
            <a:endParaRPr lang="nl-NL" sz="2800" dirty="0">
              <a:solidFill>
                <a:srgbClr val="7030A0"/>
              </a:solidFill>
            </a:endParaRPr>
          </a:p>
        </p:txBody>
      </p:sp>
      <p:sp>
        <p:nvSpPr>
          <p:cNvPr id="3" name="Tijdelijke aanduiding voor tekst 2"/>
          <p:cNvSpPr>
            <a:spLocks noGrp="1"/>
          </p:cNvSpPr>
          <p:nvPr>
            <p:ph type="body" idx="1"/>
          </p:nvPr>
        </p:nvSpPr>
        <p:spPr/>
        <p:txBody>
          <a:bodyPr/>
          <a:lstStyle/>
          <a:p>
            <a:pPr marL="0" indent="0">
              <a:buNone/>
            </a:pPr>
            <a:r>
              <a:rPr lang="nl-NL" dirty="0"/>
              <a:t>Probleemgedrag bij mensen met dementie, dat gepaard gaat met ernstig lijden van de patiënt,  waarbij geen van de conventionele behandelingen voldoende effectief </a:t>
            </a:r>
            <a:r>
              <a:rPr lang="nl-NL" dirty="0" smtClean="0"/>
              <a:t>is, en/of </a:t>
            </a:r>
            <a:r>
              <a:rPr lang="nl-NL" dirty="0"/>
              <a:t>waarbij deze behandelingen gepaard gaan met onaanvaardbare neveneffecten. </a:t>
            </a:r>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5</a:t>
            </a:fld>
            <a:endParaRPr lang="nl-NL"/>
          </a:p>
        </p:txBody>
      </p:sp>
    </p:spTree>
    <p:extLst>
      <p:ext uri="{BB962C8B-B14F-4D97-AF65-F5344CB8AC3E}">
        <p14:creationId xmlns:p14="http://schemas.microsoft.com/office/powerpoint/2010/main" val="116608336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2800" dirty="0" smtClean="0">
                <a:solidFill>
                  <a:srgbClr val="7030A0"/>
                </a:solidFill>
              </a:rPr>
              <a:t>Palliatieve sedatie (KNMG 2009):</a:t>
            </a:r>
            <a:r>
              <a:rPr lang="nl-NL" sz="2800" dirty="0" smtClean="0"/>
              <a:t> </a:t>
            </a:r>
            <a:endParaRPr lang="nl-NL" sz="2800" dirty="0"/>
          </a:p>
        </p:txBody>
      </p:sp>
      <p:sp>
        <p:nvSpPr>
          <p:cNvPr id="3" name="Tijdelijke aanduiding voor tekst 2"/>
          <p:cNvSpPr>
            <a:spLocks noGrp="1"/>
          </p:cNvSpPr>
          <p:nvPr>
            <p:ph type="body" idx="1"/>
          </p:nvPr>
        </p:nvSpPr>
        <p:spPr>
          <a:xfrm>
            <a:off x="903287" y="1419622"/>
            <a:ext cx="7548563" cy="3048000"/>
          </a:xfrm>
        </p:spPr>
        <p:txBody>
          <a:bodyPr/>
          <a:lstStyle/>
          <a:p>
            <a:pPr marL="0" indent="0">
              <a:buNone/>
            </a:pPr>
            <a:r>
              <a:rPr lang="nl-NL" dirty="0" smtClean="0"/>
              <a:t>het </a:t>
            </a:r>
            <a:r>
              <a:rPr lang="nl-NL" dirty="0"/>
              <a:t>opzettelijk verlagen van het bewustzijn van een patiënt in </a:t>
            </a:r>
            <a:r>
              <a:rPr lang="nl-NL" dirty="0" smtClean="0"/>
              <a:t>de laatste </a:t>
            </a:r>
            <a:r>
              <a:rPr lang="nl-NL" dirty="0"/>
              <a:t>levensfase.</a:t>
            </a:r>
          </a:p>
          <a:p>
            <a:pPr marL="0" indent="0">
              <a:buNone/>
            </a:pPr>
            <a:endParaRPr lang="nl-NL" dirty="0"/>
          </a:p>
          <a:p>
            <a:pPr marL="0" indent="0">
              <a:buNone/>
            </a:pPr>
            <a:r>
              <a:rPr lang="nl-NL" b="1" dirty="0" smtClean="0">
                <a:solidFill>
                  <a:srgbClr val="7030A0"/>
                </a:solidFill>
              </a:rPr>
              <a:t>Twee vormen:</a:t>
            </a:r>
          </a:p>
          <a:p>
            <a:pPr marL="0" indent="0">
              <a:buNone/>
            </a:pPr>
            <a:r>
              <a:rPr lang="nl-NL" dirty="0"/>
              <a:t>	</a:t>
            </a:r>
            <a:r>
              <a:rPr lang="nl-NL" dirty="0" smtClean="0"/>
              <a:t>- Kortdurende en/of intermitterende sedatie.</a:t>
            </a:r>
          </a:p>
          <a:p>
            <a:pPr marL="0" indent="0">
              <a:buNone/>
            </a:pPr>
            <a:r>
              <a:rPr lang="nl-NL" dirty="0" smtClean="0"/>
              <a:t>	- Continue sedatie tot aan het overlijden.</a:t>
            </a:r>
            <a:endParaRPr lang="nl-NL" dirty="0"/>
          </a:p>
          <a:p>
            <a:endParaRPr lang="nl-NL" dirty="0"/>
          </a:p>
          <a:p>
            <a:pPr marL="0" indent="0">
              <a:buNone/>
            </a:pPr>
            <a:endParaRPr lang="nl-NL"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6</a:t>
            </a:fld>
            <a:endParaRPr lang="nl-NL"/>
          </a:p>
        </p:txBody>
      </p:sp>
    </p:spTree>
    <p:extLst>
      <p:ext uri="{BB962C8B-B14F-4D97-AF65-F5344CB8AC3E}">
        <p14:creationId xmlns:p14="http://schemas.microsoft.com/office/powerpoint/2010/main" val="193611932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solidFill>
                  <a:srgbClr val="7030A0"/>
                </a:solidFill>
              </a:rPr>
              <a:t>(diepe) sedatie </a:t>
            </a:r>
            <a:r>
              <a:rPr lang="nl-NL" dirty="0">
                <a:solidFill>
                  <a:srgbClr val="7030A0"/>
                </a:solidFill>
              </a:rPr>
              <a:t>bij probleemgedrag</a:t>
            </a:r>
          </a:p>
        </p:txBody>
      </p:sp>
      <p:sp>
        <p:nvSpPr>
          <p:cNvPr id="3" name="Tijdelijke aanduiding voor tekst 2"/>
          <p:cNvSpPr>
            <a:spLocks noGrp="1"/>
          </p:cNvSpPr>
          <p:nvPr>
            <p:ph type="body" idx="1"/>
          </p:nvPr>
        </p:nvSpPr>
        <p:spPr>
          <a:xfrm>
            <a:off x="903287" y="1751434"/>
            <a:ext cx="7548563" cy="3048000"/>
          </a:xfrm>
        </p:spPr>
        <p:txBody>
          <a:bodyPr/>
          <a:lstStyle/>
          <a:p>
            <a:r>
              <a:rPr lang="nl-NL" dirty="0"/>
              <a:t>Grijs </a:t>
            </a:r>
            <a:r>
              <a:rPr lang="nl-NL" dirty="0" smtClean="0"/>
              <a:t>gebied: geen praktisch of normatief houvast</a:t>
            </a:r>
          </a:p>
          <a:p>
            <a:r>
              <a:rPr lang="nl-NL" dirty="0" smtClean="0"/>
              <a:t>Controversieel </a:t>
            </a:r>
            <a:r>
              <a:rPr lang="nl-NL" dirty="0"/>
              <a:t>– ook binnen </a:t>
            </a:r>
            <a:r>
              <a:rPr lang="nl-NL" dirty="0" smtClean="0"/>
              <a:t>beroepsgroep</a:t>
            </a:r>
          </a:p>
          <a:p>
            <a:r>
              <a:rPr lang="nl-NL" dirty="0" smtClean="0"/>
              <a:t>Toch elk jaar enkele gevallen…</a:t>
            </a:r>
          </a:p>
          <a:p>
            <a:r>
              <a:rPr lang="nl-NL" dirty="0" smtClean="0"/>
              <a:t>2017: OM start gerechtelijk vooronderzoek</a:t>
            </a:r>
          </a:p>
          <a:p>
            <a:r>
              <a:rPr lang="nl-NL" dirty="0" smtClean="0"/>
              <a:t>2018: Kamervragen n.a.v. Cicero Symposium </a:t>
            </a:r>
            <a:r>
              <a:rPr lang="nl-NL" dirty="0" err="1" smtClean="0"/>
              <a:t>Vumc</a:t>
            </a:r>
            <a:endParaRPr lang="nl-NL" dirty="0" smtClean="0"/>
          </a:p>
          <a:p>
            <a:r>
              <a:rPr lang="nl-NL" dirty="0" smtClean="0"/>
              <a:t>2019: Kamerbrief Minister VWS: handreiking </a:t>
            </a:r>
            <a:r>
              <a:rPr lang="nl-NL" dirty="0" err="1" smtClean="0"/>
              <a:t>Verenso</a:t>
            </a:r>
            <a:r>
              <a:rPr lang="nl-NL" dirty="0" smtClean="0"/>
              <a:t> en NIP</a:t>
            </a:r>
          </a:p>
          <a:p>
            <a:pPr marL="0" indent="0">
              <a:buNone/>
            </a:pPr>
            <a:endParaRPr lang="nl-NL" dirty="0"/>
          </a:p>
          <a:p>
            <a:endParaRPr lang="nl-NL" dirty="0"/>
          </a:p>
          <a:p>
            <a:endParaRPr lang="nl-NL"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7</a:t>
            </a:fld>
            <a:endParaRPr lang="nl-NL"/>
          </a:p>
        </p:txBody>
      </p:sp>
    </p:spTree>
    <p:extLst>
      <p:ext uri="{BB962C8B-B14F-4D97-AF65-F5344CB8AC3E}">
        <p14:creationId xmlns:p14="http://schemas.microsoft.com/office/powerpoint/2010/main" val="549334988"/>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solidFill>
                  <a:srgbClr val="7030A0"/>
                </a:solidFill>
              </a:rPr>
              <a:t>Crux: 2 weken termijn</a:t>
            </a:r>
            <a:endParaRPr lang="nl-NL" sz="3200" dirty="0">
              <a:solidFill>
                <a:srgbClr val="7030A0"/>
              </a:solidFill>
            </a:endParaRPr>
          </a:p>
        </p:txBody>
      </p:sp>
      <p:sp>
        <p:nvSpPr>
          <p:cNvPr id="3" name="Tijdelijke aanduiding voor tekst 2"/>
          <p:cNvSpPr>
            <a:spLocks noGrp="1"/>
          </p:cNvSpPr>
          <p:nvPr>
            <p:ph type="body" idx="1"/>
          </p:nvPr>
        </p:nvSpPr>
        <p:spPr>
          <a:xfrm>
            <a:off x="903288" y="1419622"/>
            <a:ext cx="7548563" cy="3048000"/>
          </a:xfrm>
        </p:spPr>
        <p:txBody>
          <a:bodyPr/>
          <a:lstStyle/>
          <a:p>
            <a:r>
              <a:rPr lang="nl-NL" sz="2000" dirty="0" smtClean="0"/>
              <a:t>Laatste levensfase = stervensfase = max. 2 weken</a:t>
            </a:r>
          </a:p>
          <a:p>
            <a:endParaRPr lang="nl-NL" sz="2000" dirty="0"/>
          </a:p>
          <a:p>
            <a:r>
              <a:rPr lang="nl-NL" sz="2000" dirty="0" smtClean="0"/>
              <a:t>Van belang om scherp onderscheid vast te houden</a:t>
            </a:r>
          </a:p>
          <a:p>
            <a:endParaRPr lang="nl-NL" sz="2000" dirty="0"/>
          </a:p>
          <a:p>
            <a:r>
              <a:rPr lang="nl-NL" sz="2000" dirty="0" smtClean="0"/>
              <a:t>Laat je die los, dan vervaagt verschil tussen euthanasie en palliatieve sedatie…</a:t>
            </a:r>
          </a:p>
          <a:p>
            <a:endParaRPr lang="nl-NL" sz="2000" dirty="0"/>
          </a:p>
          <a:p>
            <a:r>
              <a:rPr lang="nl-NL" sz="2000" dirty="0"/>
              <a:t>e</a:t>
            </a:r>
            <a:r>
              <a:rPr lang="nl-NL" sz="2000" dirty="0" smtClean="0"/>
              <a:t>n gaat sedatie over in levensbeëindigend handelen…</a:t>
            </a:r>
          </a:p>
          <a:p>
            <a:endParaRPr lang="nl-NL" sz="2000" dirty="0"/>
          </a:p>
          <a:p>
            <a:r>
              <a:rPr lang="nl-NL" sz="2000" dirty="0" smtClean="0"/>
              <a:t>…Schijn of wezen???</a:t>
            </a:r>
            <a:endParaRPr lang="nl-NL" sz="2000" dirty="0"/>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8</a:t>
            </a:fld>
            <a:endParaRPr lang="nl-NL"/>
          </a:p>
        </p:txBody>
      </p:sp>
    </p:spTree>
    <p:extLst>
      <p:ext uri="{BB962C8B-B14F-4D97-AF65-F5344CB8AC3E}">
        <p14:creationId xmlns:p14="http://schemas.microsoft.com/office/powerpoint/2010/main" val="25683326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solidFill>
                  <a:srgbClr val="7030A0"/>
                </a:solidFill>
              </a:rPr>
              <a:t>4 Kanttekeningen…</a:t>
            </a:r>
            <a:endParaRPr lang="nl-NL" sz="3200" dirty="0">
              <a:solidFill>
                <a:srgbClr val="7030A0"/>
              </a:solidFill>
            </a:endParaRPr>
          </a:p>
        </p:txBody>
      </p:sp>
      <p:sp>
        <p:nvSpPr>
          <p:cNvPr id="3" name="Tijdelijke aanduiding voor tekst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2"/>
          </p:nvPr>
        </p:nvSpPr>
        <p:spPr/>
        <p:txBody>
          <a:bodyPr/>
          <a:lstStyle/>
          <a:p>
            <a:fld id="{86CB4B4D-7CA3-9044-876B-883B54F8677D}" type="slidenum">
              <a:rPr lang="nl-NL" smtClean="0"/>
              <a:t>9</a:t>
            </a:fld>
            <a:endParaRPr lang="nl-NL"/>
          </a:p>
        </p:txBody>
      </p:sp>
    </p:spTree>
    <p:extLst>
      <p:ext uri="{BB962C8B-B14F-4D97-AF65-F5344CB8AC3E}">
        <p14:creationId xmlns:p14="http://schemas.microsoft.com/office/powerpoint/2010/main" val="11133655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PP Template UMC 16-9">
  <a:themeElements>
    <a:clrScheme name="Aangepast 3">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 Template UMC 16-9.pptx" id="{C9BBF2B0-85CE-5349-AE01-10A0088C339D}" vid="{C8FF5730-EC6B-E445-9FB1-8ACB455D7512}"/>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KNMG Document" ma:contentTypeID="0x0101009C3F2D64350CEB42948AAD165F986BF000646DC8D0E20C1D46B63FED533B981788" ma:contentTypeVersion="380" ma:contentTypeDescription="KNMG Algemeen Document" ma:contentTypeScope="" ma:versionID="c0e9dddbd24c19d568bbc853c0b9932a">
  <xsd:schema xmlns:xsd="http://www.w3.org/2001/XMLSchema" xmlns:xs="http://www.w3.org/2001/XMLSchema" xmlns:p="http://schemas.microsoft.com/office/2006/metadata/properties" xmlns:ns2="ddc9c1b9-fa02-40c3-9cd8-296850e7b91b" xmlns:ns3="a9d8ea51-c31c-4a2a-8484-0eced0157df3" xmlns:ns4="cd6e568f-f385-4cf2-9a7b-56a58e16dd7a" xmlns:ns5="8cd3e04a-09fb-4bf5-ba03-59a84ec8dc61" targetNamespace="http://schemas.microsoft.com/office/2006/metadata/properties" ma:root="true" ma:fieldsID="8479ef349b296eac87a3428a0f5124e2" ns2:_="" ns3:_="" ns4:_="" ns5:_="">
    <xsd:import namespace="ddc9c1b9-fa02-40c3-9cd8-296850e7b91b"/>
    <xsd:import namespace="a9d8ea51-c31c-4a2a-8484-0eced0157df3"/>
    <xsd:import namespace="cd6e568f-f385-4cf2-9a7b-56a58e16dd7a"/>
    <xsd:import namespace="8cd3e04a-09fb-4bf5-ba03-59a84ec8dc61"/>
    <xsd:element name="properties">
      <xsd:complexType>
        <xsd:sequence>
          <xsd:element name="documentManagement">
            <xsd:complexType>
              <xsd:all>
                <xsd:element ref="ns2:TaxCatchAllLabel" minOccurs="0"/>
                <xsd:element ref="ns2:TaxCatchAll" minOccurs="0"/>
                <xsd:element ref="ns2:k43c258838d14231a7c6200e2b5fdb66" minOccurs="0"/>
                <xsd:element ref="ns2:o6a167bf967641beb342e926f9392e66" minOccurs="0"/>
                <xsd:element ref="ns2:KNMG_DepartmentTaxHTField0" minOccurs="0"/>
                <xsd:element ref="ns2:e55cd21fbac348c8ada2d318d6cac94c" minOccurs="0"/>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4:SharedWithUsers" minOccurs="0"/>
                <xsd:element ref="ns4:SharedWithDetails" minOccurs="0"/>
                <xsd:element ref="ns5:MediaServiceDateTaken" minOccurs="0"/>
                <xsd:element ref="ns5: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c9c1b9-fa02-40c3-9cd8-296850e7b91b" elementFormDefault="qualified">
    <xsd:import namespace="http://schemas.microsoft.com/office/2006/documentManagement/types"/>
    <xsd:import namespace="http://schemas.microsoft.com/office/infopath/2007/PartnerControls"/>
    <xsd:element name="TaxCatchAllLabel" ma:index="8" nillable="true" ma:displayName="Taxonomy Catch All Column1" ma:hidden="true" ma:list="{93e008be-3f9f-4ad4-8ce5-c11e10be4a88}" ma:internalName="TaxCatchAllLabel" ma:readOnly="true" ma:showField="CatchAllDataLabel" ma:web="ddc9c1b9-fa02-40c3-9cd8-296850e7b91b">
      <xsd:complexType>
        <xsd:complexContent>
          <xsd:extension base="dms:MultiChoiceLookup">
            <xsd:sequence>
              <xsd:element name="Value" type="dms:Lookup" maxOccurs="unbounded" minOccurs="0" nillable="true"/>
            </xsd:sequence>
          </xsd:extension>
        </xsd:complexContent>
      </xsd:complexType>
    </xsd:element>
    <xsd:element name="TaxCatchAll" ma:index="9" nillable="true" ma:displayName="Taxonomy Catch All Column" ma:hidden="true" ma:list="{93e008be-3f9f-4ad4-8ce5-c11e10be4a88}" ma:internalName="TaxCatchAll" ma:readOnly="false" ma:showField="CatchAllData" ma:web="ddc9c1b9-fa02-40c3-9cd8-296850e7b91b">
      <xsd:complexType>
        <xsd:complexContent>
          <xsd:extension base="dms:MultiChoiceLookup">
            <xsd:sequence>
              <xsd:element name="Value" type="dms:Lookup" maxOccurs="unbounded" minOccurs="0" nillable="true"/>
            </xsd:sequence>
          </xsd:extension>
        </xsd:complexContent>
      </xsd:complexType>
    </xsd:element>
    <xsd:element name="k43c258838d14231a7c6200e2b5fdb66" ma:index="10" nillable="true" ma:taxonomy="true" ma:internalName="k43c258838d14231a7c6200e2b5fdb66" ma:taxonomyFieldName="KNMG_DocumentSoort" ma:displayName="DocumentSoort" ma:readOnly="false" ma:fieldId="{443c2588-38d1-4231-a7c6-200e2b5fdb66}" ma:sspId="923a0458-59ba-4938-8df6-0cb564ac0418" ma:termSetId="38920513-edef-40e4-8e05-224f084654df" ma:anchorId="00000000-0000-0000-0000-000000000000" ma:open="false" ma:isKeyword="false">
      <xsd:complexType>
        <xsd:sequence>
          <xsd:element ref="pc:Terms" minOccurs="0" maxOccurs="1"/>
        </xsd:sequence>
      </xsd:complexType>
    </xsd:element>
    <xsd:element name="o6a167bf967641beb342e926f9392e66" ma:index="11" nillable="true" ma:taxonomy="true" ma:internalName="o6a167bf967641beb342e926f9392e66" ma:taxonomyFieldName="KNMG_Department" ma:displayName="(Sub)Afdeling" ma:readOnly="false" ma:fieldId="{86a167bf-9676-41be-b342-e926f9392e66}" ma:sspId="923a0458-59ba-4938-8df6-0cb564ac0418" ma:termSetId="4d40f93f-a1e7-4e9a-bee3-d677f1b18344" ma:anchorId="00000000-0000-0000-0000-000000000000" ma:open="false" ma:isKeyword="false">
      <xsd:complexType>
        <xsd:sequence>
          <xsd:element ref="pc:Terms" minOccurs="0" maxOccurs="1"/>
        </xsd:sequence>
      </xsd:complexType>
    </xsd:element>
    <xsd:element name="KNMG_DepartmentTaxHTField0" ma:index="12" nillable="true" ma:displayName="KNMG_Department_0" ma:hidden="true" ma:internalName="KNMG_DepartmentTaxHTField0" ma:readOnly="false">
      <xsd:simpleType>
        <xsd:restriction base="dms:Note"/>
      </xsd:simpleType>
    </xsd:element>
    <xsd:element name="e55cd21fbac348c8ada2d318d6cac94c" ma:index="13" nillable="true" ma:taxonomy="true" ma:internalName="e55cd21fbac348c8ada2d318d6cac94c" ma:taxonomyFieldName="KNMG_Trefwoorden" ma:displayName="OndernemingsTrefwoorden" ma:readOnly="false" ma:fieldId="{e55cd21f-bac3-48c8-ada2-d318d6cac94c}" ma:taxonomyMulti="true" ma:sspId="923a0458-59ba-4938-8df6-0cb564ac0418" ma:termSetId="1adffaab-05d7-4ac0-9386-bc1be5f76bc1" ma:anchorId="00000000-0000-0000-0000-000000000000" ma:open="false" ma:isKeyword="false">
      <xsd:complexType>
        <xsd:sequence>
          <xsd:element ref="pc:Terms" minOccurs="0" maxOccurs="1"/>
        </xsd:sequence>
      </xsd:complexType>
    </xsd:element>
    <xsd:element name="_dlc_DocId" ma:index="17" nillable="true" ma:displayName="Waarde van de document-id" ma:description="De waarde van de document-id die aan dit item is toegewezen." ma:internalName="_dlc_DocId" ma:readOnly="true">
      <xsd:simpleType>
        <xsd:restriction base="dms:Text"/>
      </xsd:simpleType>
    </xsd:element>
    <xsd:element name="_dlc_DocIdUrl" ma:index="18"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9d8ea51-c31c-4a2a-8484-0eced0157df3"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6e568f-f385-4cf2-9a7b-56a58e16dd7a" elementFormDefault="qualified">
    <xsd:import namespace="http://schemas.microsoft.com/office/2006/documentManagement/types"/>
    <xsd:import namespace="http://schemas.microsoft.com/office/infopath/2007/PartnerControls"/>
    <xsd:element name="SharedWithUsers" ma:index="2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cd3e04a-09fb-4bf5-ba03-59a84ec8dc61" elementFormDefault="qualified">
    <xsd:import namespace="http://schemas.microsoft.com/office/2006/documentManagement/types"/>
    <xsd:import namespace="http://schemas.microsoft.com/office/infopath/2007/PartnerControls"/>
    <xsd:element name="MediaServiceDateTaken" ma:index="25" nillable="true" ma:displayName="MediaServiceDateTaken" ma:hidden="true" ma:internalName="MediaServiceDateTaken" ma:readOnly="true">
      <xsd:simpleType>
        <xsd:restriction base="dms:Text"/>
      </xsd:simpleType>
    </xsd:element>
    <xsd:element name="MediaServiceOCR" ma:index="2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Inhou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ddc9c1b9-fa02-40c3-9cd8-296850e7b91b">TEAM-1759359046-50849</_dlc_DocId>
    <_dlc_DocIdUrl xmlns="ddc9c1b9-fa02-40c3-9cd8-296850e7b91b">
      <Url>https://knmg.sharepoint.com/sites/teams/medisch-contact/_layouts/15/DocIdRedir.aspx?ID=TEAM-1759359046-50849</Url>
      <Description>TEAM-1759359046-50849</Description>
    </_dlc_DocIdUrl>
    <KNMG_DepartmentTaxHTField0 xmlns="ddc9c1b9-fa02-40c3-9cd8-296850e7b91b" xsi:nil="true"/>
    <o6a167bf967641beb342e926f9392e66 xmlns="ddc9c1b9-fa02-40c3-9cd8-296850e7b91b">
      <Terms xmlns="http://schemas.microsoft.com/office/infopath/2007/PartnerControls"/>
    </o6a167bf967641beb342e926f9392e66>
    <e55cd21fbac348c8ada2d318d6cac94c xmlns="ddc9c1b9-fa02-40c3-9cd8-296850e7b91b">
      <Terms xmlns="http://schemas.microsoft.com/office/infopath/2007/PartnerControls"/>
    </e55cd21fbac348c8ada2d318d6cac94c>
    <TaxCatchAll xmlns="ddc9c1b9-fa02-40c3-9cd8-296850e7b91b"/>
    <k43c258838d14231a7c6200e2b5fdb66 xmlns="ddc9c1b9-fa02-40c3-9cd8-296850e7b91b">
      <Terms xmlns="http://schemas.microsoft.com/office/infopath/2007/PartnerControls"/>
    </k43c258838d14231a7c6200e2b5fdb66>
    <SharedWithUsers xmlns="cd6e568f-f385-4cf2-9a7b-56a58e16dd7a">
      <UserInfo>
        <DisplayName>Zijlstra, Reina</DisplayName>
        <AccountId>76</AccountId>
        <AccountType/>
      </UserInfo>
    </SharedWithUsers>
  </documentManagement>
</p:properties>
</file>

<file path=customXml/itemProps1.xml><?xml version="1.0" encoding="utf-8"?>
<ds:datastoreItem xmlns:ds="http://schemas.openxmlformats.org/officeDocument/2006/customXml" ds:itemID="{D17054F7-D27B-4E15-A05A-BE3D903056A6}"/>
</file>

<file path=customXml/itemProps2.xml><?xml version="1.0" encoding="utf-8"?>
<ds:datastoreItem xmlns:ds="http://schemas.openxmlformats.org/officeDocument/2006/customXml" ds:itemID="{2E41E51E-12AD-4E64-BC90-4E492BF4692B}"/>
</file>

<file path=customXml/itemProps3.xml><?xml version="1.0" encoding="utf-8"?>
<ds:datastoreItem xmlns:ds="http://schemas.openxmlformats.org/officeDocument/2006/customXml" ds:itemID="{FAF15154-1351-4A37-A95F-AFC82BD33FCC}"/>
</file>

<file path=customXml/itemProps4.xml><?xml version="1.0" encoding="utf-8"?>
<ds:datastoreItem xmlns:ds="http://schemas.openxmlformats.org/officeDocument/2006/customXml" ds:itemID="{B5407BEE-CEB9-4333-AB42-4A1CB109297A}"/>
</file>

<file path=docProps/app.xml><?xml version="1.0" encoding="utf-8"?>
<Properties xmlns="http://schemas.openxmlformats.org/officeDocument/2006/extended-properties" xmlns:vt="http://schemas.openxmlformats.org/officeDocument/2006/docPropsVTypes">
  <Template>PP Template UMC 16-9</Template>
  <TotalTime>1204</TotalTime>
  <Words>1013</Words>
  <Application>Microsoft Office PowerPoint</Application>
  <PresentationFormat>Diavoorstelling (16:9)</PresentationFormat>
  <Paragraphs>160</Paragraphs>
  <Slides>18</Slides>
  <Notes>13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18</vt:i4>
      </vt:variant>
    </vt:vector>
  </HeadingPairs>
  <TitlesOfParts>
    <vt:vector size="24" baseType="lpstr">
      <vt:lpstr>Arial</vt:lpstr>
      <vt:lpstr>Calibri</vt:lpstr>
      <vt:lpstr>Trebuchet MS</vt:lpstr>
      <vt:lpstr>Univers 45 Light</vt:lpstr>
      <vt:lpstr>Wingdings</vt:lpstr>
      <vt:lpstr>PP Template UMC 16-9</vt:lpstr>
      <vt:lpstr>PowerPoint-presentatie</vt:lpstr>
      <vt:lpstr>Potentiële belangenverstrengeling: Geen</vt:lpstr>
      <vt:lpstr>Casus anno 1995:</vt:lpstr>
      <vt:lpstr>Beloop</vt:lpstr>
      <vt:lpstr>Anno 2019: refractair probleemgedrag</vt:lpstr>
      <vt:lpstr>Palliatieve sedatie (KNMG 2009): </vt:lpstr>
      <vt:lpstr>(diepe) sedatie bij probleemgedrag</vt:lpstr>
      <vt:lpstr>Crux: 2 weken termijn</vt:lpstr>
      <vt:lpstr>4 Kanttekeningen…</vt:lpstr>
      <vt:lpstr>1. ‘Euthanasie is niet meer wat het geweest is’</vt:lpstr>
      <vt:lpstr>1. ‘Euthanasie is niet meer wat het geweest is’</vt:lpstr>
      <vt:lpstr>‘Koffie-euthanasie’:</vt:lpstr>
      <vt:lpstr>2. Ethische overwegingen</vt:lpstr>
      <vt:lpstr>3. The concept of dying has become less clear  (Lynn &amp; Adamson, 2003)</vt:lpstr>
      <vt:lpstr>3. The concept of dying has become less clear  (Lynn &amp; Adamson, 2003)</vt:lpstr>
      <vt:lpstr>PowerPoint-presentatie</vt:lpstr>
      <vt:lpstr>4. Refractair probleemgedrag duidt op ‘breinfalen’ met sombere prognose</vt:lpstr>
      <vt:lpstr>Refractair probleem gedrag  twee opties:</vt:lpstr>
    </vt:vector>
  </TitlesOfParts>
  <Company>VU medisch centrum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presentatie</dc:title>
  <dc:creator>Kerssens, Inge</dc:creator>
  <cp:lastModifiedBy>Hertogh, C.M.P.M. (Cees)</cp:lastModifiedBy>
  <cp:revision>119</cp:revision>
  <cp:lastPrinted>2019-09-18T16:43:19Z</cp:lastPrinted>
  <dcterms:created xsi:type="dcterms:W3CDTF">2018-06-14T08:55:47Z</dcterms:created>
  <dcterms:modified xsi:type="dcterms:W3CDTF">2019-11-19T11:34:27Z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0x0101009C3F2D64350CEB42948AAD165F986BF000646DC8D0E20C1D46B63FED533B981788</vt:lpwstr>
  </property>
  <property fmtid="{D5CDD505-2E9C-101B-9397-08002B2CF9AE}" pid="3" name="_dlc_DocIdItemGuid">
    <vt:lpwstr>c110689c-98ac-4508-a58a-6175671deba6</vt:lpwstr>
  </property>
</Properties>
</file>